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1" r:id="rId6"/>
    <p:sldId id="312" r:id="rId7"/>
    <p:sldId id="313" r:id="rId8"/>
    <p:sldId id="314" r:id="rId9"/>
    <p:sldId id="315" r:id="rId10"/>
    <p:sldId id="316" r:id="rId11"/>
    <p:sldId id="319" r:id="rId12"/>
    <p:sldId id="320" r:id="rId13"/>
    <p:sldId id="321" r:id="rId14"/>
    <p:sldId id="323" r:id="rId15"/>
    <p:sldId id="324" r:id="rId16"/>
    <p:sldId id="325" r:id="rId17"/>
    <p:sldId id="326" r:id="rId18"/>
    <p:sldId id="327" r:id="rId19"/>
    <p:sldId id="328" r:id="rId20"/>
    <p:sldId id="329" r:id="rId21"/>
    <p:sldId id="330" r:id="rId22"/>
    <p:sldId id="331" r:id="rId23"/>
    <p:sldId id="332" r:id="rId24"/>
    <p:sldId id="333" r:id="rId25"/>
    <p:sldId id="334" r:id="rId26"/>
    <p:sldId id="317" r:id="rId27"/>
    <p:sldId id="335" r:id="rId28"/>
    <p:sldId id="336" r:id="rId29"/>
    <p:sldId id="337" r:id="rId30"/>
    <p:sldId id="338" r:id="rId31"/>
    <p:sldId id="339" r:id="rId32"/>
    <p:sldId id="34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ush_khatri@outlook.com" userId="1a4e4968c6f8f2a4" providerId="LiveId" clId="{24C9937A-9AE5-4064-8A88-5164ECF3B338}"/>
    <pc:docChg chg="custSel addSld modSld">
      <pc:chgData name="khush_khatri@outlook.com" userId="1a4e4968c6f8f2a4" providerId="LiveId" clId="{24C9937A-9AE5-4064-8A88-5164ECF3B338}" dt="2022-10-08T20:36:34.034" v="154" actId="20577"/>
      <pc:docMkLst>
        <pc:docMk/>
      </pc:docMkLst>
      <pc:sldChg chg="modSp mod">
        <pc:chgData name="khush_khatri@outlook.com" userId="1a4e4968c6f8f2a4" providerId="LiveId" clId="{24C9937A-9AE5-4064-8A88-5164ECF3B338}" dt="2022-10-08T20:35:00.053" v="87" actId="20577"/>
        <pc:sldMkLst>
          <pc:docMk/>
          <pc:sldMk cId="1673923752" sldId="338"/>
        </pc:sldMkLst>
        <pc:spChg chg="mod">
          <ac:chgData name="khush_khatri@outlook.com" userId="1a4e4968c6f8f2a4" providerId="LiveId" clId="{24C9937A-9AE5-4064-8A88-5164ECF3B338}" dt="2022-10-08T20:35:00.053" v="87" actId="20577"/>
          <ac:spMkLst>
            <pc:docMk/>
            <pc:sldMk cId="1673923752" sldId="338"/>
            <ac:spMk id="3" creationId="{5A70DD29-0831-A0D6-D549-66383DAF4E33}"/>
          </ac:spMkLst>
        </pc:spChg>
      </pc:sldChg>
      <pc:sldChg chg="modSp new mod">
        <pc:chgData name="khush_khatri@outlook.com" userId="1a4e4968c6f8f2a4" providerId="LiveId" clId="{24C9937A-9AE5-4064-8A88-5164ECF3B338}" dt="2022-10-08T20:36:20.367" v="142" actId="20577"/>
        <pc:sldMkLst>
          <pc:docMk/>
          <pc:sldMk cId="4018402891" sldId="339"/>
        </pc:sldMkLst>
        <pc:spChg chg="mod">
          <ac:chgData name="khush_khatri@outlook.com" userId="1a4e4968c6f8f2a4" providerId="LiveId" clId="{24C9937A-9AE5-4064-8A88-5164ECF3B338}" dt="2022-10-08T20:35:48.685" v="139" actId="20577"/>
          <ac:spMkLst>
            <pc:docMk/>
            <pc:sldMk cId="4018402891" sldId="339"/>
            <ac:spMk id="2" creationId="{996F998E-9183-2884-30D0-D30FC68670B0}"/>
          </ac:spMkLst>
        </pc:spChg>
        <pc:spChg chg="mod">
          <ac:chgData name="khush_khatri@outlook.com" userId="1a4e4968c6f8f2a4" providerId="LiveId" clId="{24C9937A-9AE5-4064-8A88-5164ECF3B338}" dt="2022-10-08T20:36:20.367" v="142" actId="20577"/>
          <ac:spMkLst>
            <pc:docMk/>
            <pc:sldMk cId="4018402891" sldId="339"/>
            <ac:spMk id="3" creationId="{96A07EE4-645C-EBB1-1D00-6FA6D0030E7D}"/>
          </ac:spMkLst>
        </pc:spChg>
      </pc:sldChg>
      <pc:sldChg chg="addSp delSp modSp new mod modClrScheme chgLayout">
        <pc:chgData name="khush_khatri@outlook.com" userId="1a4e4968c6f8f2a4" providerId="LiveId" clId="{24C9937A-9AE5-4064-8A88-5164ECF3B338}" dt="2022-10-08T20:36:34.034" v="154" actId="20577"/>
        <pc:sldMkLst>
          <pc:docMk/>
          <pc:sldMk cId="236517933" sldId="340"/>
        </pc:sldMkLst>
        <pc:spChg chg="del mod ord">
          <ac:chgData name="khush_khatri@outlook.com" userId="1a4e4968c6f8f2a4" providerId="LiveId" clId="{24C9937A-9AE5-4064-8A88-5164ECF3B338}" dt="2022-10-08T20:36:29.214" v="144" actId="700"/>
          <ac:spMkLst>
            <pc:docMk/>
            <pc:sldMk cId="236517933" sldId="340"/>
            <ac:spMk id="2" creationId="{EFA48F43-E21B-8BF1-6FAE-A7B1749DC239}"/>
          </ac:spMkLst>
        </pc:spChg>
        <pc:spChg chg="del">
          <ac:chgData name="khush_khatri@outlook.com" userId="1a4e4968c6f8f2a4" providerId="LiveId" clId="{24C9937A-9AE5-4064-8A88-5164ECF3B338}" dt="2022-10-08T20:36:29.214" v="144" actId="700"/>
          <ac:spMkLst>
            <pc:docMk/>
            <pc:sldMk cId="236517933" sldId="340"/>
            <ac:spMk id="3" creationId="{43B7CEB4-49C8-22EE-CC82-690AC6F651E7}"/>
          </ac:spMkLst>
        </pc:spChg>
        <pc:spChg chg="add mod ord">
          <ac:chgData name="khush_khatri@outlook.com" userId="1a4e4968c6f8f2a4" providerId="LiveId" clId="{24C9937A-9AE5-4064-8A88-5164ECF3B338}" dt="2022-10-08T20:36:34.034" v="154" actId="20577"/>
          <ac:spMkLst>
            <pc:docMk/>
            <pc:sldMk cId="236517933" sldId="340"/>
            <ac:spMk id="4" creationId="{A66F6BD2-69DE-7A55-2376-24B462FAF91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custT="1"/>
      <dgm:spPr/>
      <dgm:t>
        <a:bodyPr/>
        <a:lstStyle/>
        <a:p>
          <a:r>
            <a:rPr lang="en-US" sz="1600" dirty="0"/>
            <a:t>Introduction</a:t>
          </a:r>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custT="1"/>
      <dgm:spPr/>
      <dgm:t>
        <a:bodyPr/>
        <a:lstStyle/>
        <a:p>
          <a:r>
            <a:rPr lang="en-US" sz="1400" dirty="0"/>
            <a:t>Problem description /Getting and defining dataset. Quick analysis and summary </a:t>
          </a:r>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784C4D9C-6BD9-46A6-818E-2F9E32A0005D}">
      <dgm:prSet custT="1"/>
      <dgm:spPr/>
      <dgm:t>
        <a:bodyPr/>
        <a:lstStyle/>
        <a:p>
          <a:r>
            <a:rPr lang="en-US" sz="1600" dirty="0"/>
            <a:t>Visualization and Preprocessing</a:t>
          </a:r>
        </a:p>
      </dgm:t>
    </dgm:pt>
    <dgm:pt modelId="{8A955203-16FE-4E4A-A198-0745DE545A9D}" type="parTrans" cxnId="{46802EFC-9BBB-47EF-8ED9-9055FA2CDFB1}">
      <dgm:prSet/>
      <dgm:spPr/>
      <dgm:t>
        <a:bodyPr/>
        <a:lstStyle/>
        <a:p>
          <a:endParaRPr lang="en-US"/>
        </a:p>
      </dgm:t>
    </dgm:pt>
    <dgm:pt modelId="{C821C06E-AE69-427E-BAC3-DD095C5F5DE2}" type="sibTrans" cxnId="{46802EFC-9BBB-47EF-8ED9-9055FA2CDFB1}">
      <dgm:prSet/>
      <dgm:spPr/>
      <dgm:t>
        <a:bodyPr/>
        <a:lstStyle/>
        <a:p>
          <a:endParaRPr lang="en-US"/>
        </a:p>
      </dgm:t>
    </dgm:pt>
    <dgm:pt modelId="{D0A82FB8-1752-4D6F-8410-65D45BE9561E}">
      <dgm:prSet custT="1"/>
      <dgm:spPr/>
      <dgm:t>
        <a:bodyPr/>
        <a:lstStyle/>
        <a:p>
          <a:r>
            <a:rPr lang="en-US" sz="1400" dirty="0"/>
            <a:t>Contains EDA, Data cleaning, Data extraction, Data Pre processing (NLP), Finding correlation, Encoding(</a:t>
          </a:r>
          <a:r>
            <a:rPr lang="en-US" sz="1400" dirty="0" err="1"/>
            <a:t>verctorization</a:t>
          </a:r>
          <a:r>
            <a:rPr lang="en-US" sz="1600" dirty="0"/>
            <a:t>) </a:t>
          </a:r>
        </a:p>
      </dgm:t>
    </dgm:pt>
    <dgm:pt modelId="{61919C9B-67C1-4818-8B22-371F0349AF0B}" type="parTrans" cxnId="{652564C5-1C9F-4165-825D-2B5E369E9B08}">
      <dgm:prSet/>
      <dgm:spPr/>
      <dgm:t>
        <a:bodyPr/>
        <a:lstStyle/>
        <a:p>
          <a:endParaRPr lang="en-US"/>
        </a:p>
      </dgm:t>
    </dgm:pt>
    <dgm:pt modelId="{BC71044F-3945-4433-9507-0F1DA1FDC91A}" type="sibTrans" cxnId="{652564C5-1C9F-4165-825D-2B5E369E9B08}">
      <dgm:prSet/>
      <dgm:spPr/>
      <dgm:t>
        <a:bodyPr/>
        <a:lstStyle/>
        <a:p>
          <a:endParaRPr lang="en-US"/>
        </a:p>
      </dgm:t>
    </dgm:pt>
    <dgm:pt modelId="{2B69C150-C962-46ED-A032-6DFF25CF63C4}">
      <dgm:prSet/>
      <dgm:spPr/>
      <dgm:t>
        <a:bodyPr/>
        <a:lstStyle/>
        <a:p>
          <a:r>
            <a:rPr lang="en-US" dirty="0"/>
            <a:t>Model Building</a:t>
          </a:r>
        </a:p>
      </dgm:t>
    </dgm:pt>
    <dgm:pt modelId="{985FED35-869E-42B1-BCFA-A365B4BDACEE}" type="parTrans" cxnId="{32E6360B-3755-4D38-8AB6-CAC505AB303E}">
      <dgm:prSet/>
      <dgm:spPr/>
      <dgm:t>
        <a:bodyPr/>
        <a:lstStyle/>
        <a:p>
          <a:endParaRPr lang="en-US"/>
        </a:p>
      </dgm:t>
    </dgm:pt>
    <dgm:pt modelId="{C2F2AFDD-9240-4783-9934-D9D85FC72453}" type="sibTrans" cxnId="{32E6360B-3755-4D38-8AB6-CAC505AB303E}">
      <dgm:prSet/>
      <dgm:spPr/>
      <dgm:t>
        <a:bodyPr/>
        <a:lstStyle/>
        <a:p>
          <a:endParaRPr lang="en-US"/>
        </a:p>
      </dgm:t>
    </dgm:pt>
    <dgm:pt modelId="{F8C565CB-F02F-49DD-8F1A-E2D32306B445}">
      <dgm:prSet custT="1"/>
      <dgm:spPr/>
      <dgm:t>
        <a:bodyPr/>
        <a:lstStyle/>
        <a:p>
          <a:r>
            <a:rPr lang="en-US" sz="1600" dirty="0"/>
            <a:t>Model building, Evaluation and Conclusion </a:t>
          </a:r>
        </a:p>
      </dgm:t>
    </dgm:pt>
    <dgm:pt modelId="{116086E4-3DA2-4410-9B39-9F62847B9BDE}" type="parTrans" cxnId="{ADD64242-AC47-4D8E-B6CF-E68B6EBBE21C}">
      <dgm:prSet/>
      <dgm:spPr/>
      <dgm:t>
        <a:bodyPr/>
        <a:lstStyle/>
        <a:p>
          <a:endParaRPr lang="en-US"/>
        </a:p>
      </dgm:t>
    </dgm:pt>
    <dgm:pt modelId="{CF4455B3-6B7C-4013-9023-23B5421D7AF5}" type="sibTrans" cxnId="{ADD64242-AC47-4D8E-B6CF-E68B6EBBE21C}">
      <dgm:prSet/>
      <dgm:spPr/>
      <dgm:t>
        <a:bodyPr/>
        <a:lstStyle/>
        <a:p>
          <a:endParaRPr lang="en-US"/>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3" custLinFactNeighborX="0" custLinFactNeighborY="-3871">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3">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3"/>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2"/>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1" presStyleCnt="3" custScaleY="125893">
        <dgm:presLayoutVars>
          <dgm:chMax val="1"/>
          <dgm:chPref val="1"/>
          <dgm:bulletEnabled val="1"/>
        </dgm:presLayoutVars>
      </dgm:prSet>
      <dgm:spPr/>
    </dgm:pt>
    <dgm:pt modelId="{4EBF67CA-7B13-4FE6-A5D4-F2B5DBB8EF10}" type="pres">
      <dgm:prSet presAssocID="{784C4D9C-6BD9-46A6-818E-2F9E32A0005D}" presName="Childtext1" presStyleLbl="revTx" presStyleIdx="1" presStyleCnt="3">
        <dgm:presLayoutVars>
          <dgm:chMax val="0"/>
          <dgm:chPref val="0"/>
          <dgm:bulletEnabled/>
        </dgm:presLayoutVars>
      </dgm:prSet>
      <dgm:spPr/>
    </dgm:pt>
    <dgm:pt modelId="{EF2BCF49-D21A-4CE2-AE95-81209766FB18}" type="pres">
      <dgm:prSet presAssocID="{784C4D9C-6BD9-46A6-818E-2F9E32A0005D}"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1" presStyleCnt="3"/>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1" presStyleCnt="2"/>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3">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3">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3"/>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2" destOrd="0" parTransId="{985FED35-869E-42B1-BCFA-A365B4BDACEE}" sibTransId="{C2F2AFDD-9240-4783-9934-D9D85FC72453}"/>
    <dgm:cxn modelId="{E68B4513-2346-4BC4-A736-5E30B7B2BE9E}" type="presOf" srcId="{D0A82FB8-1752-4D6F-8410-65D45BE9561E}" destId="{4EBF67CA-7B13-4FE6-A5D4-F2B5DBB8EF10}" srcOrd="0" destOrd="0" presId="urn:microsoft.com/office/officeart/2016/7/layout/HexagonTimeline"/>
    <dgm:cxn modelId="{517CB325-62EC-4E0E-91C0-0C1B58BB5F0A}" srcId="{470436C2-AB8C-44D2-A601-D202EF28CAB9}" destId="{FA711432-52FF-449A-96AC-E9B964DAEC35}" srcOrd="0" destOrd="0" parTransId="{548254CE-91A1-47E3-A412-38531D7A795D}" sibTransId="{C416A550-A52D-406F-B186-5FDD3F472F71}"/>
    <dgm:cxn modelId="{ADD64242-AC47-4D8E-B6CF-E68B6EBBE21C}" srcId="{2B69C150-C962-46ED-A032-6DFF25CF63C4}" destId="{F8C565CB-F02F-49DD-8F1A-E2D32306B445}" srcOrd="0" destOrd="0" parTransId="{116086E4-3DA2-4410-9B39-9F62847B9BDE}" sibTransId="{CF4455B3-6B7C-4013-9023-23B5421D7AF5}"/>
    <dgm:cxn modelId="{53019453-0969-41D9-8CC8-44ED82421A39}" type="presOf" srcId="{B52194AD-BC1D-40A5-8061-74ED970CF0EC}" destId="{CF9C7F8B-ACA5-4AF8-A08B-0E80CF03A32B}" srcOrd="0" destOrd="0" presId="urn:microsoft.com/office/officeart/2016/7/layout/HexagonTimeline"/>
    <dgm:cxn modelId="{FEB8B378-063C-43BD-B48F-8704453FCE39}" type="presOf" srcId="{F8C565CB-F02F-49DD-8F1A-E2D32306B445}" destId="{5401E5BC-5137-49E4-9201-53966AC64854}" srcOrd="0" destOrd="0" presId="urn:microsoft.com/office/officeart/2016/7/layout/HexagonTimeline"/>
    <dgm:cxn modelId="{4E11AE7D-60F8-4533-9F07-C8EED28647B2}" type="presOf" srcId="{FA711432-52FF-449A-96AC-E9B964DAEC35}" destId="{E6B3F149-FD9C-4184-B517-50DE17DC9F42}" srcOrd="0" destOrd="0" presId="urn:microsoft.com/office/officeart/2016/7/layout/HexagonTimeline"/>
    <dgm:cxn modelId="{7B132C82-C23B-42A3-ABBB-55E47E316820}" type="presOf" srcId="{784C4D9C-6BD9-46A6-818E-2F9E32A0005D}" destId="{8EAC610B-FC2D-4E66-A096-2E23A75E8CE6}" srcOrd="0" destOrd="0" presId="urn:microsoft.com/office/officeart/2016/7/layout/HexagonTimeline"/>
    <dgm:cxn modelId="{6FEBC895-0000-449D-9CFC-BE64F544A9B7}" type="presOf" srcId="{2B69C150-C962-46ED-A032-6DFF25CF63C4}" destId="{218458F2-C6C1-4CA1-95FD-E5E7768E5C6B}" srcOrd="0" destOrd="0" presId="urn:microsoft.com/office/officeart/2016/7/layout/HexagonTimeline"/>
    <dgm:cxn modelId="{A3808DBB-A8EC-4BF2-9D04-EECD876B6F64}" type="presOf" srcId="{470436C2-AB8C-44D2-A601-D202EF28CAB9}" destId="{28B7E585-1DEC-4555-8326-DC322CE6A0D9}" srcOrd="0" destOrd="0" presId="urn:microsoft.com/office/officeart/2016/7/layout/HexagonTimeline"/>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46802EFC-9BBB-47EF-8ED9-9055FA2CDFB1}" srcId="{B52194AD-BC1D-40A5-8061-74ED970CF0EC}" destId="{784C4D9C-6BD9-46A6-818E-2F9E32A0005D}" srcOrd="1" destOrd="0" parTransId="{8A955203-16FE-4E4A-A198-0745DE545A9D}" sibTransId="{C821C06E-AE69-427E-BAC3-DD095C5F5DE2}"/>
    <dgm:cxn modelId="{44ECAFA0-2169-46A1-8DEA-D62D887018A7}" type="presParOf" srcId="{CF9C7F8B-ACA5-4AF8-A08B-0E80CF03A32B}" destId="{33687FA3-D696-4D05-A921-E657360E9153}" srcOrd="0"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1" destOrd="0" presId="urn:microsoft.com/office/officeart/2016/7/layout/HexagonTimeline"/>
    <dgm:cxn modelId="{9D37C8CB-3E82-4C96-B28B-B407581E554F}" type="presParOf" srcId="{CF9C7F8B-ACA5-4AF8-A08B-0E80CF03A32B}" destId="{3F8C7F44-0E39-4E64-AFA3-81ED9F564258}" srcOrd="2" destOrd="0" presId="urn:microsoft.com/office/officeart/2016/7/layout/HexagonTimeline"/>
    <dgm:cxn modelId="{34E19442-60C1-40F9-A532-9F6088F823B7}" type="presParOf" srcId="{3F8C7F44-0E39-4E64-AFA3-81ED9F564258}" destId="{8EAC610B-FC2D-4E66-A096-2E23A75E8CE6}" srcOrd="0" destOrd="0" presId="urn:microsoft.com/office/officeart/2016/7/layout/HexagonTimeline"/>
    <dgm:cxn modelId="{ACCCCA10-412D-49F3-BDDE-7F2620822A4F}" type="presParOf" srcId="{3F8C7F44-0E39-4E64-AFA3-81ED9F564258}" destId="{4EBF67CA-7B13-4FE6-A5D4-F2B5DBB8EF10}" srcOrd="1" destOrd="0" presId="urn:microsoft.com/office/officeart/2016/7/layout/HexagonTimeline"/>
    <dgm:cxn modelId="{DE58CB4F-28A4-41A7-AD9D-0786C2CBE573}" type="presParOf" srcId="{3F8C7F44-0E39-4E64-AFA3-81ED9F564258}" destId="{EF2BCF49-D21A-4CE2-AE95-81209766FB18}" srcOrd="2" destOrd="0" presId="urn:microsoft.com/office/officeart/2016/7/layout/HexagonTimeline"/>
    <dgm:cxn modelId="{49F451C7-46F1-4D88-95C8-0EE862A46B8C}" type="presParOf" srcId="{3F8C7F44-0E39-4E64-AFA3-81ED9F564258}" destId="{0CC65804-80E2-457A-A25B-A52705EE142F}" srcOrd="3" destOrd="0" presId="urn:microsoft.com/office/officeart/2016/7/layout/HexagonTimeline"/>
    <dgm:cxn modelId="{6EC57F56-5F73-422F-A881-0737F4A8749F}" type="presParOf" srcId="{3F8C7F44-0E39-4E64-AFA3-81ED9F564258}" destId="{004F0C39-4635-43A3-8A4E-EA640B51ABF7}" srcOrd="4" destOrd="0" presId="urn:microsoft.com/office/officeart/2016/7/layout/HexagonTimeline"/>
    <dgm:cxn modelId="{010D9234-25DE-4A44-97EF-DB4F5DBC61F2}" type="presParOf" srcId="{CF9C7F8B-ACA5-4AF8-A08B-0E80CF03A32B}" destId="{61A8C36E-8A1B-40F2-AED1-4DCA68BADEF4}" srcOrd="3" destOrd="0" presId="urn:microsoft.com/office/officeart/2016/7/layout/HexagonTimeline"/>
    <dgm:cxn modelId="{8CCB8D40-E4B5-4972-BD51-A718E2557FB0}" type="presParOf" srcId="{CF9C7F8B-ACA5-4AF8-A08B-0E80CF03A32B}" destId="{25653124-9BAA-4AE1-8304-AA26FB2E3F53}" srcOrd="4"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487755" y="1617234"/>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711200">
            <a:lnSpc>
              <a:spcPct val="90000"/>
            </a:lnSpc>
            <a:spcBef>
              <a:spcPct val="0"/>
            </a:spcBef>
            <a:spcAft>
              <a:spcPct val="35000"/>
            </a:spcAft>
            <a:buNone/>
          </a:pPr>
          <a:r>
            <a:rPr lang="en-US" sz="1600" kern="1200" dirty="0"/>
            <a:t>Introduction</a:t>
          </a:r>
        </a:p>
      </dsp:txBody>
      <dsp:txXfrm>
        <a:off x="487755" y="1617234"/>
        <a:ext cx="2393301" cy="445770"/>
      </dsp:txXfrm>
    </dsp:sp>
    <dsp:sp modelId="{E6B3F149-FD9C-4184-B517-50DE17DC9F42}">
      <dsp:nvSpPr>
        <dsp:cNvPr id="0" name=""/>
        <dsp:cNvSpPr/>
      </dsp:nvSpPr>
      <dsp:spPr>
        <a:xfrm>
          <a:off x="5055" y="-17255"/>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b" anchorCtr="1">
          <a:noAutofit/>
        </a:bodyPr>
        <a:lstStyle/>
        <a:p>
          <a:pPr marL="0" lvl="0" indent="0" algn="ctr" defTabSz="622300">
            <a:lnSpc>
              <a:spcPct val="90000"/>
            </a:lnSpc>
            <a:spcBef>
              <a:spcPct val="0"/>
            </a:spcBef>
            <a:spcAft>
              <a:spcPct val="35000"/>
            </a:spcAft>
            <a:buNone/>
          </a:pPr>
          <a:r>
            <a:rPr lang="en-US" sz="1400" kern="1200" dirty="0"/>
            <a:t>Problem description /Getting and defining dataset. Quick analysis and summary </a:t>
          </a:r>
        </a:p>
      </dsp:txBody>
      <dsp:txXfrm>
        <a:off x="5055" y="-17255"/>
        <a:ext cx="3447854" cy="1188720"/>
      </dsp:txXfrm>
    </dsp:sp>
    <dsp:sp modelId="{89A522A2-C968-4BB0-AA0D-5C276045D013}">
      <dsp:nvSpPr>
        <dsp:cNvPr id="0" name=""/>
        <dsp:cNvSpPr/>
      </dsp:nvSpPr>
      <dsp:spPr>
        <a:xfrm rot="164077">
          <a:off x="2969660" y="1863175"/>
          <a:ext cx="966499" cy="0"/>
        </a:xfrm>
        <a:custGeom>
          <a:avLst/>
          <a:gdLst/>
          <a:ahLst/>
          <a:cxnLst/>
          <a:rect l="0" t="0" r="0" b="0"/>
          <a:pathLst>
            <a:path>
              <a:moveTo>
                <a:pt x="0" y="0"/>
              </a:moveTo>
              <a:lnTo>
                <a:pt x="9664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1728982" y="1245759"/>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1691835" y="1171464"/>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3935609" y="1605634"/>
          <a:ext cx="2482455" cy="561193"/>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711200">
            <a:lnSpc>
              <a:spcPct val="90000"/>
            </a:lnSpc>
            <a:spcBef>
              <a:spcPct val="0"/>
            </a:spcBef>
            <a:spcAft>
              <a:spcPct val="35000"/>
            </a:spcAft>
            <a:buNone/>
          </a:pPr>
          <a:r>
            <a:rPr lang="en-US" sz="1600" kern="1200" dirty="0"/>
            <a:t>Visualization and Preprocessing</a:t>
          </a:r>
        </a:p>
      </dsp:txBody>
      <dsp:txXfrm>
        <a:off x="4217306" y="1669315"/>
        <a:ext cx="1919061" cy="433831"/>
      </dsp:txXfrm>
    </dsp:sp>
    <dsp:sp modelId="{4EBF67CA-7B13-4FE6-A5D4-F2B5DBB8EF10}">
      <dsp:nvSpPr>
        <dsp:cNvPr id="0" name=""/>
        <dsp:cNvSpPr/>
      </dsp:nvSpPr>
      <dsp:spPr>
        <a:xfrm>
          <a:off x="3452910" y="2400988"/>
          <a:ext cx="3447854" cy="14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t" anchorCtr="1">
          <a:noAutofit/>
        </a:bodyPr>
        <a:lstStyle/>
        <a:p>
          <a:pPr marL="0" lvl="0" indent="0" algn="ctr" defTabSz="622300">
            <a:lnSpc>
              <a:spcPct val="90000"/>
            </a:lnSpc>
            <a:spcBef>
              <a:spcPct val="0"/>
            </a:spcBef>
            <a:spcAft>
              <a:spcPct val="35000"/>
            </a:spcAft>
            <a:buNone/>
          </a:pPr>
          <a:r>
            <a:rPr lang="en-US" sz="1400" kern="1200" dirty="0"/>
            <a:t>Contains EDA, Data cleaning, Data extraction, Data Pre processing (NLP), Finding correlation, Encoding(</a:t>
          </a:r>
          <a:r>
            <a:rPr lang="en-US" sz="1400" kern="1200" dirty="0" err="1"/>
            <a:t>verctorization</a:t>
          </a:r>
          <a:r>
            <a:rPr lang="en-US" sz="1600" kern="1200" dirty="0"/>
            <a:t>) </a:t>
          </a:r>
        </a:p>
      </dsp:txBody>
      <dsp:txXfrm>
        <a:off x="3452910" y="2400988"/>
        <a:ext cx="3447854" cy="1496515"/>
      </dsp:txXfrm>
    </dsp:sp>
    <dsp:sp modelId="{61A8C36E-8A1B-40F2-AED1-4DCA68BADEF4}">
      <dsp:nvSpPr>
        <dsp:cNvPr id="0" name=""/>
        <dsp:cNvSpPr/>
      </dsp:nvSpPr>
      <dsp:spPr>
        <a:xfrm rot="21497276">
          <a:off x="6417849" y="1871802"/>
          <a:ext cx="965830" cy="0"/>
        </a:xfrm>
        <a:custGeom>
          <a:avLst/>
          <a:gdLst/>
          <a:ahLst/>
          <a:cxnLst/>
          <a:rect l="0" t="0" r="0" b="0"/>
          <a:pathLst>
            <a:path>
              <a:moveTo>
                <a:pt x="0" y="0"/>
              </a:moveTo>
              <a:lnTo>
                <a:pt x="965830"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5176837" y="2061022"/>
          <a:ext cx="0" cy="467661"/>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5139689" y="2470972"/>
          <a:ext cx="74295" cy="9353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7383464"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666750">
            <a:lnSpc>
              <a:spcPct val="90000"/>
            </a:lnSpc>
            <a:spcBef>
              <a:spcPct val="0"/>
            </a:spcBef>
            <a:spcAft>
              <a:spcPct val="35000"/>
            </a:spcAft>
            <a:buNone/>
          </a:pPr>
          <a:r>
            <a:rPr lang="en-US" sz="1500" kern="1200" dirty="0"/>
            <a:t>Model Building</a:t>
          </a:r>
        </a:p>
      </dsp:txBody>
      <dsp:txXfrm rot="10800000">
        <a:off x="7472618" y="1634490"/>
        <a:ext cx="2393301" cy="445770"/>
      </dsp:txXfrm>
    </dsp:sp>
    <dsp:sp modelId="{5401E5BC-5137-49E4-9201-53966AC64854}">
      <dsp:nvSpPr>
        <dsp:cNvPr id="0" name=""/>
        <dsp:cNvSpPr/>
      </dsp:nvSpPr>
      <dsp:spPr>
        <a:xfrm>
          <a:off x="6900764"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b" anchorCtr="1">
          <a:noAutofit/>
        </a:bodyPr>
        <a:lstStyle/>
        <a:p>
          <a:pPr marL="0" lvl="0" indent="0" algn="ctr" defTabSz="711200">
            <a:lnSpc>
              <a:spcPct val="90000"/>
            </a:lnSpc>
            <a:spcBef>
              <a:spcPct val="0"/>
            </a:spcBef>
            <a:spcAft>
              <a:spcPct val="35000"/>
            </a:spcAft>
            <a:buNone/>
          </a:pPr>
          <a:r>
            <a:rPr lang="en-US" sz="1600" kern="1200" dirty="0"/>
            <a:t>Model building, Evaluation and Conclusion </a:t>
          </a:r>
        </a:p>
      </dsp:txBody>
      <dsp:txXfrm>
        <a:off x="6900764" y="0"/>
        <a:ext cx="3447854" cy="1188720"/>
      </dsp:txXfrm>
    </dsp:sp>
    <dsp:sp modelId="{74850E5A-A27F-4C49-B524-9BDA42FD5C7E}">
      <dsp:nvSpPr>
        <dsp:cNvPr id="0" name=""/>
        <dsp:cNvSpPr/>
      </dsp:nvSpPr>
      <dsp:spPr>
        <a:xfrm>
          <a:off x="862469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8587544"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10/8/2022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10/8/2022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10/8/2022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10/8/2022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10/8/2022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fontScale="90000"/>
          </a:bodyPr>
          <a:lstStyle/>
          <a:p>
            <a:pPr algn="l"/>
            <a:r>
              <a:rPr lang="en-US" sz="4400" dirty="0"/>
              <a:t>Malignant Comment Classification Project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By: Khushboo Khatri</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95753-A61E-FCB4-F3A4-2B66FBCECC7A}"/>
              </a:ext>
            </a:extLst>
          </p:cNvPr>
          <p:cNvSpPr>
            <a:spLocks noGrp="1"/>
          </p:cNvSpPr>
          <p:nvPr>
            <p:ph type="title"/>
          </p:nvPr>
        </p:nvSpPr>
        <p:spPr>
          <a:xfrm>
            <a:off x="913795" y="389572"/>
            <a:ext cx="10353762" cy="973402"/>
          </a:xfrm>
        </p:spPr>
        <p:txBody>
          <a:bodyPr/>
          <a:lstStyle/>
          <a:p>
            <a:r>
              <a:rPr lang="en-IN" dirty="0"/>
              <a:t>Multivariate Analysis</a:t>
            </a:r>
          </a:p>
        </p:txBody>
      </p:sp>
      <p:pic>
        <p:nvPicPr>
          <p:cNvPr id="5" name="Content Placeholder 4">
            <a:extLst>
              <a:ext uri="{FF2B5EF4-FFF2-40B4-BE49-F238E27FC236}">
                <a16:creationId xmlns:a16="http://schemas.microsoft.com/office/drawing/2014/main" id="{F7957B2B-BC0F-84F4-F42F-47FC6E2E7085}"/>
              </a:ext>
            </a:extLst>
          </p:cNvPr>
          <p:cNvPicPr>
            <a:picLocks noGrp="1" noChangeAspect="1"/>
          </p:cNvPicPr>
          <p:nvPr>
            <p:ph idx="1"/>
          </p:nvPr>
        </p:nvPicPr>
        <p:blipFill>
          <a:blip r:embed="rId2"/>
          <a:stretch>
            <a:fillRect/>
          </a:stretch>
        </p:blipFill>
        <p:spPr>
          <a:xfrm>
            <a:off x="924443" y="1740524"/>
            <a:ext cx="4273770" cy="2521080"/>
          </a:xfrm>
        </p:spPr>
      </p:pic>
      <p:pic>
        <p:nvPicPr>
          <p:cNvPr id="7" name="Picture 6">
            <a:extLst>
              <a:ext uri="{FF2B5EF4-FFF2-40B4-BE49-F238E27FC236}">
                <a16:creationId xmlns:a16="http://schemas.microsoft.com/office/drawing/2014/main" id="{23BE6143-7EEB-4674-651B-88AF77B1E25E}"/>
              </a:ext>
            </a:extLst>
          </p:cNvPr>
          <p:cNvPicPr>
            <a:picLocks noChangeAspect="1"/>
          </p:cNvPicPr>
          <p:nvPr/>
        </p:nvPicPr>
        <p:blipFill>
          <a:blip r:embed="rId3"/>
          <a:stretch>
            <a:fillRect/>
          </a:stretch>
        </p:blipFill>
        <p:spPr>
          <a:xfrm>
            <a:off x="6758035" y="1802921"/>
            <a:ext cx="4007056" cy="2330570"/>
          </a:xfrm>
          <a:prstGeom prst="rect">
            <a:avLst/>
          </a:prstGeom>
        </p:spPr>
      </p:pic>
      <p:sp>
        <p:nvSpPr>
          <p:cNvPr id="8" name="TextBox 7">
            <a:extLst>
              <a:ext uri="{FF2B5EF4-FFF2-40B4-BE49-F238E27FC236}">
                <a16:creationId xmlns:a16="http://schemas.microsoft.com/office/drawing/2014/main" id="{60B44740-F8D5-9AC3-FCDE-F7C0C1DDE775}"/>
              </a:ext>
            </a:extLst>
          </p:cNvPr>
          <p:cNvSpPr txBox="1"/>
          <p:nvPr/>
        </p:nvSpPr>
        <p:spPr>
          <a:xfrm>
            <a:off x="1222075" y="4701551"/>
            <a:ext cx="9747849" cy="1477328"/>
          </a:xfrm>
          <a:prstGeom prst="rect">
            <a:avLst/>
          </a:prstGeom>
          <a:noFill/>
        </p:spPr>
        <p:txBody>
          <a:bodyPr wrap="square" rtlCol="0">
            <a:spAutoFit/>
          </a:bodyPr>
          <a:lstStyle/>
          <a:p>
            <a:r>
              <a:rPr lang="en-IN" sz="1800" dirty="0">
                <a:effectLst/>
                <a:latin typeface="Helvetica" panose="020B0604020202020204" pitchFamily="34" charset="0"/>
                <a:ea typeface="Calibri" panose="020F0502020204030204" pitchFamily="34" charset="0"/>
                <a:cs typeface="Times New Roman" panose="02020603050405020304" pitchFamily="18" charset="0"/>
              </a:rPr>
              <a:t>We can observe that malignant not necessary depends in length of </a:t>
            </a:r>
            <a:r>
              <a:rPr lang="en-IN" sz="1800" dirty="0" err="1">
                <a:effectLst/>
                <a:latin typeface="Helvetica" panose="020B0604020202020204" pitchFamily="34" charset="0"/>
                <a:ea typeface="Calibri" panose="020F0502020204030204" pitchFamily="34" charset="0"/>
                <a:cs typeface="Times New Roman" panose="02020603050405020304" pitchFamily="18" charset="0"/>
              </a:rPr>
              <a:t>comment_text</a:t>
            </a:r>
            <a:r>
              <a:rPr lang="en-IN" sz="1800" dirty="0">
                <a:effectLst/>
                <a:latin typeface="Helvetica" panose="020B0604020202020204" pitchFamily="34" charset="0"/>
                <a:ea typeface="Calibri" panose="020F0502020204030204" pitchFamily="34" charset="0"/>
                <a:cs typeface="Times New Roman" panose="02020603050405020304" pitchFamily="18" charset="0"/>
              </a:rPr>
              <a:t>., let's check for other columns as well.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dirty="0">
                <a:latin typeface="Helvetica" panose="020B0604020202020204" pitchFamily="34" charset="0"/>
                <a:ea typeface="Calibri" panose="020F0502020204030204" pitchFamily="34" charset="0"/>
              </a:rPr>
              <a:t>W</a:t>
            </a:r>
            <a:r>
              <a:rPr lang="en-IN" sz="1800" dirty="0">
                <a:effectLst/>
                <a:latin typeface="Helvetica" panose="020B0604020202020204" pitchFamily="34" charset="0"/>
                <a:ea typeface="Calibri" panose="020F0502020204030204" pitchFamily="34" charset="0"/>
              </a:rPr>
              <a:t>e can how highly malignant data is distributed on comments </a:t>
            </a:r>
            <a:r>
              <a:rPr lang="en-IN" sz="1800" dirty="0" err="1">
                <a:effectLst/>
                <a:latin typeface="Helvetica" panose="020B0604020202020204" pitchFamily="34" charset="0"/>
                <a:ea typeface="Calibri" panose="020F0502020204030204" pitchFamily="34" charset="0"/>
              </a:rPr>
              <a:t>lenght</a:t>
            </a:r>
            <a:r>
              <a:rPr lang="en-IN" sz="1800" dirty="0">
                <a:effectLst/>
                <a:latin typeface="Helvetica" panose="020B0604020202020204" pitchFamily="34" charset="0"/>
                <a:ea typeface="Calibri" panose="020F0502020204030204" pitchFamily="34" charset="0"/>
              </a:rPr>
              <a:t>. It is not necessary that large comment is highly malignant. </a:t>
            </a:r>
            <a:r>
              <a:rPr lang="en-IN" sz="1800" dirty="0" err="1">
                <a:effectLst/>
                <a:latin typeface="Helvetica" panose="020B0604020202020204" pitchFamily="34" charset="0"/>
                <a:ea typeface="Calibri" panose="020F0502020204030204" pitchFamily="34" charset="0"/>
              </a:rPr>
              <a:t>Lenght</a:t>
            </a:r>
            <a:r>
              <a:rPr lang="en-IN" sz="1800" dirty="0">
                <a:effectLst/>
                <a:latin typeface="Helvetica" panose="020B0604020202020204" pitchFamily="34" charset="0"/>
                <a:ea typeface="Calibri" panose="020F0502020204030204" pitchFamily="34" charset="0"/>
              </a:rPr>
              <a:t> of comment does not defines the </a:t>
            </a:r>
            <a:r>
              <a:rPr lang="en-IN" sz="1800" dirty="0" err="1">
                <a:effectLst/>
                <a:latin typeface="Helvetica" panose="020B0604020202020204" pitchFamily="34" charset="0"/>
                <a:ea typeface="Calibri" panose="020F0502020204030204" pitchFamily="34" charset="0"/>
              </a:rPr>
              <a:t>higly</a:t>
            </a:r>
            <a:r>
              <a:rPr lang="en-IN" sz="1800" dirty="0">
                <a:effectLst/>
                <a:latin typeface="Helvetica" panose="020B0604020202020204" pitchFamily="34" charset="0"/>
                <a:ea typeface="Calibri" panose="020F0502020204030204" pitchFamily="34" charset="0"/>
              </a:rPr>
              <a:t> malignant characteristics of </a:t>
            </a:r>
            <a:r>
              <a:rPr lang="en-IN" sz="1800" dirty="0" err="1">
                <a:effectLst/>
                <a:latin typeface="Helvetica" panose="020B0604020202020204" pitchFamily="34" charset="0"/>
                <a:ea typeface="Calibri" panose="020F0502020204030204" pitchFamily="34" charset="0"/>
              </a:rPr>
              <a:t>comment_text</a:t>
            </a:r>
            <a:endParaRPr lang="en-IN" dirty="0"/>
          </a:p>
        </p:txBody>
      </p:sp>
    </p:spTree>
    <p:extLst>
      <p:ext uri="{BB962C8B-B14F-4D97-AF65-F5344CB8AC3E}">
        <p14:creationId xmlns:p14="http://schemas.microsoft.com/office/powerpoint/2010/main" val="669410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067F4-AD04-C5DA-6A2A-BC2B2947BE91}"/>
              </a:ext>
            </a:extLst>
          </p:cNvPr>
          <p:cNvSpPr>
            <a:spLocks noGrp="1"/>
          </p:cNvSpPr>
          <p:nvPr>
            <p:ph type="title"/>
          </p:nvPr>
        </p:nvSpPr>
        <p:spPr/>
        <p:txBody>
          <a:bodyPr>
            <a:noAutofit/>
          </a:bodyPr>
          <a:lstStyle/>
          <a:p>
            <a:r>
              <a:rPr lang="en-IN" sz="1800" dirty="0">
                <a:solidFill>
                  <a:schemeClr val="tx1"/>
                </a:solidFill>
                <a:effectLst/>
                <a:latin typeface="Helvetica" panose="020B0604020202020204" pitchFamily="34" charset="0"/>
                <a:ea typeface="Calibri" panose="020F0502020204030204" pitchFamily="34" charset="0"/>
                <a:cs typeface="Times New Roman" panose="02020603050405020304" pitchFamily="18" charset="0"/>
              </a:rPr>
              <a:t>We can observe that some of the rude comments can be malignant as well.</a:t>
            </a:r>
            <a:br>
              <a:rPr lang="en-IN" sz="1800" dirty="0">
                <a:solidFill>
                  <a:schemeClr val="tx1"/>
                </a:solidFill>
                <a:effectLst/>
                <a:latin typeface="Helvetica" panose="020B0604020202020204" pitchFamily="34" charset="0"/>
                <a:ea typeface="Calibri" panose="020F0502020204030204" pitchFamily="34" charset="0"/>
                <a:cs typeface="Times New Roman" panose="02020603050405020304" pitchFamily="18" charset="0"/>
              </a:rPr>
            </a:br>
            <a:br>
              <a:rPr lang="en-IN" sz="1800" dirty="0">
                <a:solidFill>
                  <a:schemeClr val="tx1"/>
                </a:solidFill>
                <a:effectLst/>
                <a:latin typeface="Helvetica" panose="020B0604020202020204" pitchFamily="34" charset="0"/>
                <a:ea typeface="Calibri" panose="020F0502020204030204" pitchFamily="34" charset="0"/>
                <a:cs typeface="Times New Roman" panose="02020603050405020304" pitchFamily="18" charset="0"/>
              </a:rPr>
            </a:br>
            <a:br>
              <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From</a:t>
            </a:r>
            <a:r>
              <a:rPr lang="en-IN" sz="1800" dirty="0">
                <a:solidFill>
                  <a:schemeClr val="tx1"/>
                </a:solidFill>
                <a:effectLst/>
                <a:latin typeface="Helvetica" panose="020B0604020202020204" pitchFamily="34" charset="0"/>
                <a:ea typeface="Calibri" panose="020F0502020204030204" pitchFamily="34" charset="0"/>
                <a:cs typeface="Times New Roman" panose="02020603050405020304" pitchFamily="18" charset="0"/>
              </a:rPr>
              <a:t> the observation we can say that some of the loathe and malignant comment text are same.</a:t>
            </a:r>
            <a:br>
              <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lang="en-IN" sz="1800" dirty="0">
              <a:solidFill>
                <a:schemeClr val="tx1"/>
              </a:solidFill>
            </a:endParaRPr>
          </a:p>
        </p:txBody>
      </p:sp>
      <p:pic>
        <p:nvPicPr>
          <p:cNvPr id="5" name="Content Placeholder 4">
            <a:extLst>
              <a:ext uri="{FF2B5EF4-FFF2-40B4-BE49-F238E27FC236}">
                <a16:creationId xmlns:a16="http://schemas.microsoft.com/office/drawing/2014/main" id="{76FE2C1D-A44D-E434-9B87-B20DB2CCACE2}"/>
              </a:ext>
            </a:extLst>
          </p:cNvPr>
          <p:cNvPicPr>
            <a:picLocks noGrp="1" noChangeAspect="1"/>
          </p:cNvPicPr>
          <p:nvPr>
            <p:ph sz="half" idx="1"/>
          </p:nvPr>
        </p:nvPicPr>
        <p:blipFill>
          <a:blip r:embed="rId2"/>
          <a:stretch>
            <a:fillRect/>
          </a:stretch>
        </p:blipFill>
        <p:spPr>
          <a:xfrm>
            <a:off x="914401" y="2572209"/>
            <a:ext cx="4580626" cy="2631157"/>
          </a:xfrm>
          <a:prstGeom prst="rect">
            <a:avLst/>
          </a:prstGeom>
        </p:spPr>
      </p:pic>
      <p:pic>
        <p:nvPicPr>
          <p:cNvPr id="6" name="Picture 5">
            <a:extLst>
              <a:ext uri="{FF2B5EF4-FFF2-40B4-BE49-F238E27FC236}">
                <a16:creationId xmlns:a16="http://schemas.microsoft.com/office/drawing/2014/main" id="{701EDDC0-585F-61FF-86BC-F051050FF3AB}"/>
              </a:ext>
            </a:extLst>
          </p:cNvPr>
          <p:cNvPicPr>
            <a:picLocks noChangeAspect="1"/>
          </p:cNvPicPr>
          <p:nvPr/>
        </p:nvPicPr>
        <p:blipFill>
          <a:blip r:embed="rId3"/>
          <a:stretch>
            <a:fillRect/>
          </a:stretch>
        </p:blipFill>
        <p:spPr>
          <a:xfrm>
            <a:off x="6323162" y="2582592"/>
            <a:ext cx="4856842" cy="2787650"/>
          </a:xfrm>
          <a:prstGeom prst="rect">
            <a:avLst/>
          </a:prstGeom>
        </p:spPr>
      </p:pic>
    </p:spTree>
    <p:extLst>
      <p:ext uri="{BB962C8B-B14F-4D97-AF65-F5344CB8AC3E}">
        <p14:creationId xmlns:p14="http://schemas.microsoft.com/office/powerpoint/2010/main" val="1849238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3FFF67-2F87-C2FD-F50F-BA57FE1D0E57}"/>
              </a:ext>
            </a:extLst>
          </p:cNvPr>
          <p:cNvSpPr>
            <a:spLocks noGrp="1"/>
          </p:cNvSpPr>
          <p:nvPr>
            <p:ph type="title"/>
          </p:nvPr>
        </p:nvSpPr>
        <p:spPr>
          <a:xfrm>
            <a:off x="913795" y="301925"/>
            <a:ext cx="10353762" cy="932431"/>
          </a:xfrm>
        </p:spPr>
        <p:txBody>
          <a:bodyPr>
            <a:normAutofit/>
          </a:bodyPr>
          <a:lstStyle/>
          <a:p>
            <a:r>
              <a:rPr lang="en-IN" dirty="0"/>
              <a:t>Correlation Matrix</a:t>
            </a:r>
          </a:p>
        </p:txBody>
      </p:sp>
      <p:sp>
        <p:nvSpPr>
          <p:cNvPr id="6" name="Content Placeholder 5">
            <a:extLst>
              <a:ext uri="{FF2B5EF4-FFF2-40B4-BE49-F238E27FC236}">
                <a16:creationId xmlns:a16="http://schemas.microsoft.com/office/drawing/2014/main" id="{85E800F8-B9E8-B59A-CD2F-076C225543E5}"/>
              </a:ext>
            </a:extLst>
          </p:cNvPr>
          <p:cNvSpPr>
            <a:spLocks noGrp="1"/>
          </p:cNvSpPr>
          <p:nvPr>
            <p:ph idx="1"/>
          </p:nvPr>
        </p:nvSpPr>
        <p:spPr>
          <a:xfrm>
            <a:off x="913795" y="2076449"/>
            <a:ext cx="10353762" cy="4479625"/>
          </a:xfrm>
        </p:spPr>
        <p:txBody>
          <a:bodyPr>
            <a:normAutofit fontScale="62500" lnSpcReduction="20000"/>
          </a:bodyPr>
          <a:lstStyle/>
          <a:p>
            <a:endParaRPr lang="en-IN" dirty="0"/>
          </a:p>
          <a:p>
            <a:endParaRPr lang="en-IN" dirty="0"/>
          </a:p>
          <a:p>
            <a:endParaRPr lang="en-IN" dirty="0"/>
          </a:p>
          <a:p>
            <a:endParaRPr lang="en-IN" dirty="0"/>
          </a:p>
          <a:p>
            <a:endParaRPr lang="en-IN" dirty="0"/>
          </a:p>
          <a:p>
            <a:endParaRPr lang="en-IN" dirty="0"/>
          </a:p>
          <a:p>
            <a:pPr marL="36900" indent="0">
              <a:buNone/>
            </a:pPr>
            <a:endParaRPr lang="en-IN" sz="2000" dirty="0">
              <a:solidFill>
                <a:schemeClr val="tx1"/>
              </a:solidFill>
              <a:effectLst/>
              <a:latin typeface="Helvetica" panose="020B0604020202020204" pitchFamily="34" charset="0"/>
              <a:ea typeface="Times New Roman" panose="02020603050405020304" pitchFamily="18" charset="0"/>
            </a:endParaRPr>
          </a:p>
          <a:p>
            <a:endParaRPr lang="en-IN" sz="2000" dirty="0">
              <a:solidFill>
                <a:schemeClr val="tx1"/>
              </a:solidFill>
              <a:effectLst/>
              <a:latin typeface="Helvetica" panose="020B0604020202020204" pitchFamily="34" charset="0"/>
              <a:ea typeface="Times New Roman" panose="02020603050405020304" pitchFamily="18" charset="0"/>
            </a:endParaRPr>
          </a:p>
          <a:p>
            <a:endParaRPr lang="en-IN" sz="2000" dirty="0">
              <a:solidFill>
                <a:schemeClr val="tx1"/>
              </a:solidFill>
              <a:effectLst/>
              <a:latin typeface="Helvetica" panose="020B0604020202020204" pitchFamily="34" charset="0"/>
              <a:ea typeface="Times New Roman" panose="02020603050405020304" pitchFamily="18" charset="0"/>
            </a:endParaRPr>
          </a:p>
          <a:p>
            <a:endParaRPr lang="en-IN" sz="2000" dirty="0">
              <a:solidFill>
                <a:schemeClr val="tx1"/>
              </a:solidFill>
              <a:effectLst/>
              <a:latin typeface="Helvetica" panose="020B0604020202020204" pitchFamily="34" charset="0"/>
              <a:ea typeface="Times New Roman" panose="02020603050405020304" pitchFamily="18" charset="0"/>
            </a:endParaRPr>
          </a:p>
          <a:p>
            <a:r>
              <a:rPr lang="en-IN" sz="2000" dirty="0">
                <a:solidFill>
                  <a:schemeClr val="tx1"/>
                </a:solidFill>
                <a:effectLst/>
                <a:latin typeface="Helvetica" panose="020B0604020202020204" pitchFamily="34" charset="0"/>
                <a:ea typeface="Times New Roman" panose="02020603050405020304" pitchFamily="18" charset="0"/>
              </a:rPr>
              <a:t>From above observation we can establish the fact that </a:t>
            </a:r>
            <a:r>
              <a:rPr lang="en-IN" sz="2000" dirty="0" err="1">
                <a:solidFill>
                  <a:schemeClr val="tx1"/>
                </a:solidFill>
                <a:effectLst/>
                <a:latin typeface="Helvetica" panose="020B0604020202020204" pitchFamily="34" charset="0"/>
                <a:ea typeface="Times New Roman" panose="02020603050405020304" pitchFamily="18" charset="0"/>
              </a:rPr>
              <a:t>comment_lenght</a:t>
            </a:r>
            <a:r>
              <a:rPr lang="en-IN" sz="2000" dirty="0">
                <a:solidFill>
                  <a:schemeClr val="tx1"/>
                </a:solidFill>
                <a:effectLst/>
                <a:latin typeface="Helvetica" panose="020B0604020202020204" pitchFamily="34" charset="0"/>
                <a:ea typeface="Times New Roman" panose="02020603050405020304" pitchFamily="18" charset="0"/>
              </a:rPr>
              <a:t> is not much of significant importance. Also, some of the comments has multiple labels. Our focus point here is Malignant and we observe that rude and abuse shows strong correlation with it.</a:t>
            </a:r>
            <a:endParaRPr lang="en-IN" sz="2000" dirty="0">
              <a:solidFill>
                <a:schemeClr val="tx1"/>
              </a:solidFill>
              <a:effectLst/>
              <a:latin typeface="Times New Roman" panose="02020603050405020304" pitchFamily="18" charset="0"/>
              <a:ea typeface="Times New Roman" panose="02020603050405020304" pitchFamily="18" charset="0"/>
            </a:endParaRPr>
          </a:p>
          <a:p>
            <a:pPr>
              <a:spcBef>
                <a:spcPts val="1200"/>
              </a:spcBef>
            </a:pPr>
            <a:r>
              <a:rPr lang="en-IN" sz="2000" dirty="0">
                <a:solidFill>
                  <a:schemeClr val="tx1"/>
                </a:solidFill>
                <a:effectLst/>
                <a:latin typeface="Helvetica" panose="020B0604020202020204" pitchFamily="34" charset="0"/>
                <a:ea typeface="Times New Roman" panose="02020603050405020304" pitchFamily="18" charset="0"/>
              </a:rPr>
              <a:t>In common man’s term we can say that mostly rude and abusive comments are malignant in nature.</a:t>
            </a:r>
            <a:endParaRPr lang="en-IN" sz="2000" dirty="0">
              <a:solidFill>
                <a:schemeClr val="tx1"/>
              </a:solidFill>
              <a:effectLst/>
              <a:latin typeface="Times New Roman" panose="02020603050405020304" pitchFamily="18" charset="0"/>
              <a:ea typeface="Times New Roman" panose="02020603050405020304" pitchFamily="18" charset="0"/>
            </a:endParaRPr>
          </a:p>
          <a:p>
            <a:pPr>
              <a:spcBef>
                <a:spcPts val="1200"/>
              </a:spcBef>
            </a:pPr>
            <a:r>
              <a:rPr lang="en-IN" sz="2000" dirty="0">
                <a:solidFill>
                  <a:schemeClr val="tx1"/>
                </a:solidFill>
                <a:effectLst/>
                <a:latin typeface="Helvetica" panose="020B0604020202020204" pitchFamily="34" charset="0"/>
                <a:ea typeface="Times New Roman" panose="02020603050405020304" pitchFamily="18" charset="0"/>
              </a:rPr>
              <a:t>One more thing is seen from here is that threat comments are clearly distinctive. One cannot miss these with other comment easily.</a:t>
            </a:r>
            <a:endParaRPr lang="en-IN" sz="2000" dirty="0">
              <a:solidFill>
                <a:schemeClr val="tx1"/>
              </a:solidFill>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88F90211-C72E-3B42-905B-D0632B07936D}"/>
              </a:ext>
            </a:extLst>
          </p:cNvPr>
          <p:cNvPicPr>
            <a:picLocks noChangeAspect="1"/>
          </p:cNvPicPr>
          <p:nvPr/>
        </p:nvPicPr>
        <p:blipFill>
          <a:blip r:embed="rId2"/>
          <a:stretch>
            <a:fillRect/>
          </a:stretch>
        </p:blipFill>
        <p:spPr>
          <a:xfrm>
            <a:off x="3629803" y="1165345"/>
            <a:ext cx="5588000" cy="3854450"/>
          </a:xfrm>
          <a:prstGeom prst="rect">
            <a:avLst/>
          </a:prstGeom>
        </p:spPr>
      </p:pic>
    </p:spTree>
    <p:extLst>
      <p:ext uri="{BB962C8B-B14F-4D97-AF65-F5344CB8AC3E}">
        <p14:creationId xmlns:p14="http://schemas.microsoft.com/office/powerpoint/2010/main" val="3368868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3C2A1B-E4D8-3ACE-519A-7FC2DC633CBE}"/>
              </a:ext>
            </a:extLst>
          </p:cNvPr>
          <p:cNvSpPr>
            <a:spLocks noGrp="1"/>
          </p:cNvSpPr>
          <p:nvPr>
            <p:ph idx="1"/>
          </p:nvPr>
        </p:nvSpPr>
        <p:spPr>
          <a:xfrm>
            <a:off x="913795" y="733246"/>
            <a:ext cx="10353762" cy="5057954"/>
          </a:xfrm>
        </p:spPr>
        <p:txBody>
          <a:bodyPr/>
          <a:lstStyle/>
          <a:p>
            <a:r>
              <a:rPr lang="en-IN" sz="1800" dirty="0">
                <a:solidFill>
                  <a:schemeClr val="tx1"/>
                </a:solidFill>
                <a:effectLst/>
                <a:latin typeface="Helvetica" panose="020B0604020202020204" pitchFamily="34" charset="0"/>
                <a:ea typeface="Calibri" panose="020F0502020204030204" pitchFamily="34" charset="0"/>
                <a:cs typeface="Times New Roman" panose="02020603050405020304" pitchFamily="18" charset="0"/>
              </a:rPr>
              <a:t>From above observation we can see that most of our comments has malignant as label, and least number of threat comment is present in the dataset. Rude and abuse comments are also good in numbers.</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dirty="0"/>
          </a:p>
        </p:txBody>
      </p:sp>
      <p:pic>
        <p:nvPicPr>
          <p:cNvPr id="4" name="Picture 3">
            <a:extLst>
              <a:ext uri="{FF2B5EF4-FFF2-40B4-BE49-F238E27FC236}">
                <a16:creationId xmlns:a16="http://schemas.microsoft.com/office/drawing/2014/main" id="{EEFC4128-785E-85E3-C763-6CC65027D165}"/>
              </a:ext>
            </a:extLst>
          </p:cNvPr>
          <p:cNvPicPr>
            <a:picLocks noChangeAspect="1"/>
          </p:cNvPicPr>
          <p:nvPr/>
        </p:nvPicPr>
        <p:blipFill>
          <a:blip r:embed="rId2"/>
          <a:stretch>
            <a:fillRect/>
          </a:stretch>
        </p:blipFill>
        <p:spPr>
          <a:xfrm>
            <a:off x="3302899" y="2513222"/>
            <a:ext cx="4654550" cy="2711450"/>
          </a:xfrm>
          <a:prstGeom prst="rect">
            <a:avLst/>
          </a:prstGeom>
        </p:spPr>
      </p:pic>
    </p:spTree>
    <p:extLst>
      <p:ext uri="{BB962C8B-B14F-4D97-AF65-F5344CB8AC3E}">
        <p14:creationId xmlns:p14="http://schemas.microsoft.com/office/powerpoint/2010/main" val="4130280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D1798A-319C-6DCC-5519-350F287B5302}"/>
              </a:ext>
            </a:extLst>
          </p:cNvPr>
          <p:cNvSpPr>
            <a:spLocks noGrp="1"/>
          </p:cNvSpPr>
          <p:nvPr>
            <p:ph type="title"/>
          </p:nvPr>
        </p:nvSpPr>
        <p:spPr>
          <a:xfrm>
            <a:off x="913795" y="609600"/>
            <a:ext cx="10353762" cy="779253"/>
          </a:xfrm>
        </p:spPr>
        <p:txBody>
          <a:bodyPr/>
          <a:lstStyle/>
          <a:p>
            <a:r>
              <a:rPr lang="en-IN" dirty="0"/>
              <a:t>Data </a:t>
            </a:r>
            <a:r>
              <a:rPr lang="en-IN" dirty="0" err="1"/>
              <a:t>PreProcessing</a:t>
            </a:r>
            <a:endParaRPr lang="en-IN" dirty="0"/>
          </a:p>
        </p:txBody>
      </p:sp>
      <p:sp>
        <p:nvSpPr>
          <p:cNvPr id="5" name="Content Placeholder 4">
            <a:extLst>
              <a:ext uri="{FF2B5EF4-FFF2-40B4-BE49-F238E27FC236}">
                <a16:creationId xmlns:a16="http://schemas.microsoft.com/office/drawing/2014/main" id="{4399493E-AC74-C826-FA0A-CAC6C53979F8}"/>
              </a:ext>
            </a:extLst>
          </p:cNvPr>
          <p:cNvSpPr>
            <a:spLocks noGrp="1"/>
          </p:cNvSpPr>
          <p:nvPr>
            <p:ph idx="1"/>
          </p:nvPr>
        </p:nvSpPr>
        <p:spPr>
          <a:xfrm>
            <a:off x="913795" y="1466492"/>
            <a:ext cx="10353762" cy="4324708"/>
          </a:xfrm>
        </p:spPr>
        <p:txBody>
          <a:bodyPr/>
          <a:lstStyle/>
          <a:p>
            <a:r>
              <a:rPr lang="en-IN" dirty="0"/>
              <a:t>We have </a:t>
            </a:r>
            <a:r>
              <a:rPr lang="en-IN" dirty="0" err="1"/>
              <a:t>comment_text</a:t>
            </a:r>
            <a:r>
              <a:rPr lang="en-IN" dirty="0"/>
              <a:t>, which we need to pre processed using NLP.</a:t>
            </a:r>
          </a:p>
        </p:txBody>
      </p:sp>
      <p:pic>
        <p:nvPicPr>
          <p:cNvPr id="7" name="Picture 6">
            <a:extLst>
              <a:ext uri="{FF2B5EF4-FFF2-40B4-BE49-F238E27FC236}">
                <a16:creationId xmlns:a16="http://schemas.microsoft.com/office/drawing/2014/main" id="{6BC4037B-E761-5727-28F8-0FB41D1A1CD7}"/>
              </a:ext>
            </a:extLst>
          </p:cNvPr>
          <p:cNvPicPr>
            <a:picLocks noChangeAspect="1"/>
          </p:cNvPicPr>
          <p:nvPr/>
        </p:nvPicPr>
        <p:blipFill>
          <a:blip r:embed="rId2"/>
          <a:stretch>
            <a:fillRect/>
          </a:stretch>
        </p:blipFill>
        <p:spPr>
          <a:xfrm>
            <a:off x="924443" y="2139610"/>
            <a:ext cx="4045158" cy="3924502"/>
          </a:xfrm>
          <a:prstGeom prst="rect">
            <a:avLst/>
          </a:prstGeom>
        </p:spPr>
      </p:pic>
      <p:pic>
        <p:nvPicPr>
          <p:cNvPr id="9" name="Picture 8">
            <a:extLst>
              <a:ext uri="{FF2B5EF4-FFF2-40B4-BE49-F238E27FC236}">
                <a16:creationId xmlns:a16="http://schemas.microsoft.com/office/drawing/2014/main" id="{1C0F7553-B7E0-9C96-7193-73A7561D18F1}"/>
              </a:ext>
            </a:extLst>
          </p:cNvPr>
          <p:cNvPicPr>
            <a:picLocks noChangeAspect="1"/>
          </p:cNvPicPr>
          <p:nvPr/>
        </p:nvPicPr>
        <p:blipFill>
          <a:blip r:embed="rId3"/>
          <a:stretch>
            <a:fillRect/>
          </a:stretch>
        </p:blipFill>
        <p:spPr>
          <a:xfrm>
            <a:off x="5815014" y="1992823"/>
            <a:ext cx="5124713" cy="4468362"/>
          </a:xfrm>
          <a:prstGeom prst="rect">
            <a:avLst/>
          </a:prstGeom>
        </p:spPr>
      </p:pic>
    </p:spTree>
    <p:extLst>
      <p:ext uri="{BB962C8B-B14F-4D97-AF65-F5344CB8AC3E}">
        <p14:creationId xmlns:p14="http://schemas.microsoft.com/office/powerpoint/2010/main" val="475151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F94C73-AEBF-29F7-9890-93B549FE969A}"/>
              </a:ext>
            </a:extLst>
          </p:cNvPr>
          <p:cNvPicPr>
            <a:picLocks noGrp="1" noChangeAspect="1"/>
          </p:cNvPicPr>
          <p:nvPr>
            <p:ph idx="1"/>
          </p:nvPr>
        </p:nvPicPr>
        <p:blipFill>
          <a:blip r:embed="rId2"/>
          <a:stretch>
            <a:fillRect/>
          </a:stretch>
        </p:blipFill>
        <p:spPr>
          <a:xfrm>
            <a:off x="2747426" y="1576622"/>
            <a:ext cx="6877403" cy="4819898"/>
          </a:xfrm>
        </p:spPr>
      </p:pic>
      <p:sp>
        <p:nvSpPr>
          <p:cNvPr id="6" name="TextBox 5">
            <a:extLst>
              <a:ext uri="{FF2B5EF4-FFF2-40B4-BE49-F238E27FC236}">
                <a16:creationId xmlns:a16="http://schemas.microsoft.com/office/drawing/2014/main" id="{075D6AD5-F176-78F8-229F-462214DC443A}"/>
              </a:ext>
            </a:extLst>
          </p:cNvPr>
          <p:cNvSpPr txBox="1"/>
          <p:nvPr/>
        </p:nvSpPr>
        <p:spPr>
          <a:xfrm>
            <a:off x="1242204" y="793630"/>
            <a:ext cx="9497683" cy="369332"/>
          </a:xfrm>
          <a:prstGeom prst="rect">
            <a:avLst/>
          </a:prstGeom>
          <a:noFill/>
        </p:spPr>
        <p:txBody>
          <a:bodyPr wrap="square" rtlCol="0">
            <a:spAutoFit/>
          </a:bodyPr>
          <a:lstStyle/>
          <a:p>
            <a:r>
              <a:rPr lang="en-IN" dirty="0"/>
              <a:t>We Perform all the pre processing steps on train </a:t>
            </a:r>
            <a:r>
              <a:rPr lang="en-IN" dirty="0" err="1"/>
              <a:t>comment_text</a:t>
            </a:r>
            <a:r>
              <a:rPr lang="en-IN" dirty="0"/>
              <a:t> as well as test </a:t>
            </a:r>
            <a:r>
              <a:rPr lang="en-IN" dirty="0" err="1"/>
              <a:t>comment_text</a:t>
            </a:r>
            <a:r>
              <a:rPr lang="en-IN" dirty="0"/>
              <a:t>.</a:t>
            </a:r>
          </a:p>
        </p:txBody>
      </p:sp>
    </p:spTree>
    <p:extLst>
      <p:ext uri="{BB962C8B-B14F-4D97-AF65-F5344CB8AC3E}">
        <p14:creationId xmlns:p14="http://schemas.microsoft.com/office/powerpoint/2010/main" val="2595633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EFA09-F98F-63B7-126B-8063F9B5EE48}"/>
              </a:ext>
            </a:extLst>
          </p:cNvPr>
          <p:cNvSpPr>
            <a:spLocks noGrp="1"/>
          </p:cNvSpPr>
          <p:nvPr>
            <p:ph type="title"/>
          </p:nvPr>
        </p:nvSpPr>
        <p:spPr/>
        <p:txBody>
          <a:bodyPr>
            <a:normAutofit/>
          </a:bodyPr>
          <a:lstStyle/>
          <a:p>
            <a:pPr algn="l"/>
            <a:r>
              <a:rPr lang="en-IN" sz="1600" dirty="0"/>
              <a:t>We drop Id columns from both test data and train dataset, also we check for </a:t>
            </a:r>
            <a:r>
              <a:rPr lang="en-IN" sz="1600" dirty="0" err="1"/>
              <a:t>comment_length</a:t>
            </a:r>
            <a:r>
              <a:rPr lang="en-IN" sz="1600" dirty="0"/>
              <a:t> in our pre processed text data. Where we observe that there is great decrease in the length of text, as all the unwanted words like stop words, punctuations etc, are removed from the main text to make it more manageable useful data.</a:t>
            </a:r>
          </a:p>
        </p:txBody>
      </p:sp>
      <p:pic>
        <p:nvPicPr>
          <p:cNvPr id="5" name="Content Placeholder 4">
            <a:extLst>
              <a:ext uri="{FF2B5EF4-FFF2-40B4-BE49-F238E27FC236}">
                <a16:creationId xmlns:a16="http://schemas.microsoft.com/office/drawing/2014/main" id="{D6D9EE47-8094-F75E-EBDF-FCA0139762B8}"/>
              </a:ext>
            </a:extLst>
          </p:cNvPr>
          <p:cNvPicPr>
            <a:picLocks noGrp="1" noChangeAspect="1"/>
          </p:cNvPicPr>
          <p:nvPr>
            <p:ph idx="1"/>
          </p:nvPr>
        </p:nvPicPr>
        <p:blipFill>
          <a:blip r:embed="rId2"/>
          <a:stretch>
            <a:fillRect/>
          </a:stretch>
        </p:blipFill>
        <p:spPr>
          <a:xfrm>
            <a:off x="2373121" y="2238288"/>
            <a:ext cx="7436232" cy="3391074"/>
          </a:xfrm>
        </p:spPr>
      </p:pic>
    </p:spTree>
    <p:extLst>
      <p:ext uri="{BB962C8B-B14F-4D97-AF65-F5344CB8AC3E}">
        <p14:creationId xmlns:p14="http://schemas.microsoft.com/office/powerpoint/2010/main" val="746043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1C14CF-C834-A5D2-0FD2-CFA290D9FCE0}"/>
              </a:ext>
            </a:extLst>
          </p:cNvPr>
          <p:cNvPicPr>
            <a:picLocks noGrp="1" noChangeAspect="1"/>
          </p:cNvPicPr>
          <p:nvPr>
            <p:ph idx="1"/>
          </p:nvPr>
        </p:nvPicPr>
        <p:blipFill>
          <a:blip r:embed="rId2"/>
          <a:stretch>
            <a:fillRect/>
          </a:stretch>
        </p:blipFill>
        <p:spPr>
          <a:xfrm>
            <a:off x="806289" y="453271"/>
            <a:ext cx="7429882" cy="2521080"/>
          </a:xfrm>
        </p:spPr>
      </p:pic>
      <p:pic>
        <p:nvPicPr>
          <p:cNvPr id="7" name="Picture 6">
            <a:extLst>
              <a:ext uri="{FF2B5EF4-FFF2-40B4-BE49-F238E27FC236}">
                <a16:creationId xmlns:a16="http://schemas.microsoft.com/office/drawing/2014/main" id="{2EFFC3C3-252B-D827-3DE3-1EFA54928C18}"/>
              </a:ext>
            </a:extLst>
          </p:cNvPr>
          <p:cNvPicPr>
            <a:picLocks noChangeAspect="1"/>
          </p:cNvPicPr>
          <p:nvPr/>
        </p:nvPicPr>
        <p:blipFill>
          <a:blip r:embed="rId3"/>
          <a:stretch>
            <a:fillRect/>
          </a:stretch>
        </p:blipFill>
        <p:spPr>
          <a:xfrm>
            <a:off x="7794638" y="2448034"/>
            <a:ext cx="4159464" cy="3911801"/>
          </a:xfrm>
          <a:prstGeom prst="rect">
            <a:avLst/>
          </a:prstGeom>
        </p:spPr>
      </p:pic>
      <p:sp>
        <p:nvSpPr>
          <p:cNvPr id="8" name="TextBox 7">
            <a:extLst>
              <a:ext uri="{FF2B5EF4-FFF2-40B4-BE49-F238E27FC236}">
                <a16:creationId xmlns:a16="http://schemas.microsoft.com/office/drawing/2014/main" id="{67ED9A6F-3B70-97EF-C12A-690398F91D04}"/>
              </a:ext>
            </a:extLst>
          </p:cNvPr>
          <p:cNvSpPr txBox="1"/>
          <p:nvPr/>
        </p:nvSpPr>
        <p:spPr>
          <a:xfrm>
            <a:off x="1388853" y="3907766"/>
            <a:ext cx="5753819" cy="1477328"/>
          </a:xfrm>
          <a:prstGeom prst="rect">
            <a:avLst/>
          </a:prstGeom>
          <a:noFill/>
        </p:spPr>
        <p:txBody>
          <a:bodyPr wrap="square" rtlCol="0">
            <a:spAutoFit/>
          </a:bodyPr>
          <a:lstStyle/>
          <a:p>
            <a:r>
              <a:rPr lang="en-IN" dirty="0"/>
              <a:t>From this </a:t>
            </a:r>
            <a:r>
              <a:rPr lang="en-IN" dirty="0" err="1"/>
              <a:t>wordcloud</a:t>
            </a:r>
            <a:r>
              <a:rPr lang="en-IN" dirty="0"/>
              <a:t> we can see all the top words or tags whose presence in </a:t>
            </a:r>
            <a:r>
              <a:rPr lang="en-IN" dirty="0" err="1"/>
              <a:t>comment_text</a:t>
            </a:r>
            <a:r>
              <a:rPr lang="en-IN" dirty="0"/>
              <a:t> makes them malignant.</a:t>
            </a:r>
          </a:p>
          <a:p>
            <a:endParaRPr lang="en-IN" dirty="0"/>
          </a:p>
          <a:p>
            <a:r>
              <a:rPr lang="en-IN" dirty="0"/>
              <a:t>Large font words are most frequent words used in those hate speeches/hate comments</a:t>
            </a:r>
          </a:p>
        </p:txBody>
      </p:sp>
    </p:spTree>
    <p:extLst>
      <p:ext uri="{BB962C8B-B14F-4D97-AF65-F5344CB8AC3E}">
        <p14:creationId xmlns:p14="http://schemas.microsoft.com/office/powerpoint/2010/main" val="2852946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3A3658-1C97-18E4-2F78-6C515FAFA373}"/>
              </a:ext>
            </a:extLst>
          </p:cNvPr>
          <p:cNvPicPr>
            <a:picLocks noGrp="1" noChangeAspect="1"/>
          </p:cNvPicPr>
          <p:nvPr>
            <p:ph idx="1"/>
          </p:nvPr>
        </p:nvPicPr>
        <p:blipFill>
          <a:blip r:embed="rId2"/>
          <a:stretch>
            <a:fillRect/>
          </a:stretch>
        </p:blipFill>
        <p:spPr>
          <a:xfrm>
            <a:off x="787659" y="529140"/>
            <a:ext cx="7398130" cy="1981302"/>
          </a:xfrm>
        </p:spPr>
      </p:pic>
      <p:pic>
        <p:nvPicPr>
          <p:cNvPr id="7" name="Picture 6">
            <a:extLst>
              <a:ext uri="{FF2B5EF4-FFF2-40B4-BE49-F238E27FC236}">
                <a16:creationId xmlns:a16="http://schemas.microsoft.com/office/drawing/2014/main" id="{5CC87A84-0BBB-FC7B-6AB3-52D11D1973AF}"/>
              </a:ext>
            </a:extLst>
          </p:cNvPr>
          <p:cNvPicPr>
            <a:picLocks noChangeAspect="1"/>
          </p:cNvPicPr>
          <p:nvPr/>
        </p:nvPicPr>
        <p:blipFill>
          <a:blip r:embed="rId3"/>
          <a:stretch>
            <a:fillRect/>
          </a:stretch>
        </p:blipFill>
        <p:spPr>
          <a:xfrm>
            <a:off x="7703286" y="2418409"/>
            <a:ext cx="3962604" cy="3988005"/>
          </a:xfrm>
          <a:prstGeom prst="rect">
            <a:avLst/>
          </a:prstGeom>
        </p:spPr>
      </p:pic>
      <p:sp>
        <p:nvSpPr>
          <p:cNvPr id="8" name="TextBox 7">
            <a:extLst>
              <a:ext uri="{FF2B5EF4-FFF2-40B4-BE49-F238E27FC236}">
                <a16:creationId xmlns:a16="http://schemas.microsoft.com/office/drawing/2014/main" id="{4F7170A1-8F9B-6458-B14B-D2187DFEDFD4}"/>
              </a:ext>
            </a:extLst>
          </p:cNvPr>
          <p:cNvSpPr txBox="1"/>
          <p:nvPr/>
        </p:nvSpPr>
        <p:spPr>
          <a:xfrm>
            <a:off x="1535502" y="3554083"/>
            <a:ext cx="4560498" cy="923330"/>
          </a:xfrm>
          <a:prstGeom prst="rect">
            <a:avLst/>
          </a:prstGeom>
          <a:noFill/>
        </p:spPr>
        <p:txBody>
          <a:bodyPr wrap="square" rtlCol="0">
            <a:spAutoFit/>
          </a:bodyPr>
          <a:lstStyle/>
          <a:p>
            <a:r>
              <a:rPr lang="en-IN" dirty="0"/>
              <a:t>From the plot we can see what are the tags which are consisted to be highly malignant in a comment.</a:t>
            </a:r>
          </a:p>
        </p:txBody>
      </p:sp>
    </p:spTree>
    <p:extLst>
      <p:ext uri="{BB962C8B-B14F-4D97-AF65-F5344CB8AC3E}">
        <p14:creationId xmlns:p14="http://schemas.microsoft.com/office/powerpoint/2010/main" val="3786997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4F8DAC-3DA4-004B-6088-B14BCDC4C020}"/>
              </a:ext>
            </a:extLst>
          </p:cNvPr>
          <p:cNvPicPr>
            <a:picLocks noGrp="1" noChangeAspect="1"/>
          </p:cNvPicPr>
          <p:nvPr>
            <p:ph idx="1"/>
          </p:nvPr>
        </p:nvPicPr>
        <p:blipFill>
          <a:blip r:embed="rId2"/>
          <a:stretch>
            <a:fillRect/>
          </a:stretch>
        </p:blipFill>
        <p:spPr>
          <a:xfrm>
            <a:off x="719417" y="572159"/>
            <a:ext cx="6629741" cy="1778091"/>
          </a:xfrm>
        </p:spPr>
      </p:pic>
      <p:pic>
        <p:nvPicPr>
          <p:cNvPr id="7" name="Picture 6">
            <a:extLst>
              <a:ext uri="{FF2B5EF4-FFF2-40B4-BE49-F238E27FC236}">
                <a16:creationId xmlns:a16="http://schemas.microsoft.com/office/drawing/2014/main" id="{3DBDA947-02BB-72B9-2C56-CCD57BCED77D}"/>
              </a:ext>
            </a:extLst>
          </p:cNvPr>
          <p:cNvPicPr>
            <a:picLocks noChangeAspect="1"/>
          </p:cNvPicPr>
          <p:nvPr/>
        </p:nvPicPr>
        <p:blipFill>
          <a:blip r:embed="rId3"/>
          <a:stretch>
            <a:fillRect/>
          </a:stretch>
        </p:blipFill>
        <p:spPr>
          <a:xfrm>
            <a:off x="7465527" y="2173272"/>
            <a:ext cx="4007056" cy="4064209"/>
          </a:xfrm>
          <a:prstGeom prst="rect">
            <a:avLst/>
          </a:prstGeom>
        </p:spPr>
      </p:pic>
      <p:sp>
        <p:nvSpPr>
          <p:cNvPr id="8" name="TextBox 7">
            <a:extLst>
              <a:ext uri="{FF2B5EF4-FFF2-40B4-BE49-F238E27FC236}">
                <a16:creationId xmlns:a16="http://schemas.microsoft.com/office/drawing/2014/main" id="{BE43362B-EEE9-41A0-A023-A92BC5146821}"/>
              </a:ext>
            </a:extLst>
          </p:cNvPr>
          <p:cNvSpPr txBox="1"/>
          <p:nvPr/>
        </p:nvSpPr>
        <p:spPr>
          <a:xfrm>
            <a:off x="1276709" y="3295291"/>
            <a:ext cx="5365631" cy="2031325"/>
          </a:xfrm>
          <a:prstGeom prst="rect">
            <a:avLst/>
          </a:prstGeom>
          <a:noFill/>
        </p:spPr>
        <p:txBody>
          <a:bodyPr wrap="square" rtlCol="0">
            <a:spAutoFit/>
          </a:bodyPr>
          <a:lstStyle/>
          <a:p>
            <a:r>
              <a:rPr lang="en-IN" dirty="0"/>
              <a:t>From following plot we can see all the words that are considered to be rude in a comment.</a:t>
            </a:r>
          </a:p>
          <a:p>
            <a:r>
              <a:rPr lang="en-IN" dirty="0"/>
              <a:t>One thing to note here that there are certain words which are common for malignant, highly malignant and rude, and that obvious as all of them are unruly words. And combination of them makes a comment malignant by nature.</a:t>
            </a:r>
          </a:p>
        </p:txBody>
      </p:sp>
    </p:spTree>
    <p:extLst>
      <p:ext uri="{BB962C8B-B14F-4D97-AF65-F5344CB8AC3E}">
        <p14:creationId xmlns:p14="http://schemas.microsoft.com/office/powerpoint/2010/main" val="1525468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t>Malignant Comment Classifier Project </a:t>
            </a:r>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1440094361"/>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29FF-5A5F-99DD-3F00-DEBBA1F8FB80}"/>
              </a:ext>
            </a:extLst>
          </p:cNvPr>
          <p:cNvSpPr>
            <a:spLocks noGrp="1"/>
          </p:cNvSpPr>
          <p:nvPr>
            <p:ph type="title"/>
          </p:nvPr>
        </p:nvSpPr>
        <p:spPr/>
        <p:txBody>
          <a:bodyPr/>
          <a:lstStyle/>
          <a:p>
            <a:r>
              <a:rPr lang="en-IN" dirty="0"/>
              <a:t>Splitting into Train, CV, Test dataset</a:t>
            </a:r>
          </a:p>
        </p:txBody>
      </p:sp>
      <p:sp>
        <p:nvSpPr>
          <p:cNvPr id="3" name="Content Placeholder 2">
            <a:extLst>
              <a:ext uri="{FF2B5EF4-FFF2-40B4-BE49-F238E27FC236}">
                <a16:creationId xmlns:a16="http://schemas.microsoft.com/office/drawing/2014/main" id="{0FB99D64-214D-7734-4E36-BDA97A7E982C}"/>
              </a:ext>
            </a:extLst>
          </p:cNvPr>
          <p:cNvSpPr>
            <a:spLocks noGrp="1"/>
          </p:cNvSpPr>
          <p:nvPr>
            <p:ph idx="1"/>
          </p:nvPr>
        </p:nvSpPr>
        <p:spPr>
          <a:xfrm>
            <a:off x="913795" y="1698326"/>
            <a:ext cx="10353762" cy="3714749"/>
          </a:xfrm>
        </p:spPr>
        <p:txBody>
          <a:bodyPr/>
          <a:lstStyle/>
          <a:p>
            <a:r>
              <a:rPr lang="en-IN" dirty="0"/>
              <a:t>We are splitting the data into three, in place of two dataset. Out of which we will use train and test dataset for training and testing purpose, while use cv dataset for cross validation, hence we prevent in data loss and able to evaluate on full data.</a:t>
            </a:r>
          </a:p>
          <a:p>
            <a:r>
              <a:rPr lang="en-IN" dirty="0"/>
              <a:t>We use stratify in train test split so that the ratio of 0:1 will remain same throughout our samples. And taking </a:t>
            </a:r>
            <a:r>
              <a:rPr lang="en-IN" dirty="0" err="1"/>
              <a:t>test_size</a:t>
            </a:r>
            <a:r>
              <a:rPr lang="en-IN" dirty="0"/>
              <a:t> of 30%.</a:t>
            </a:r>
          </a:p>
        </p:txBody>
      </p:sp>
      <p:pic>
        <p:nvPicPr>
          <p:cNvPr id="5" name="Picture 4">
            <a:extLst>
              <a:ext uri="{FF2B5EF4-FFF2-40B4-BE49-F238E27FC236}">
                <a16:creationId xmlns:a16="http://schemas.microsoft.com/office/drawing/2014/main" id="{437D835C-3A3B-9A19-6332-4DEFE68C68D2}"/>
              </a:ext>
            </a:extLst>
          </p:cNvPr>
          <p:cNvPicPr>
            <a:picLocks noChangeAspect="1"/>
          </p:cNvPicPr>
          <p:nvPr/>
        </p:nvPicPr>
        <p:blipFill>
          <a:blip r:embed="rId2"/>
          <a:stretch>
            <a:fillRect/>
          </a:stretch>
        </p:blipFill>
        <p:spPr>
          <a:xfrm>
            <a:off x="2592223" y="4162061"/>
            <a:ext cx="7525137" cy="2502029"/>
          </a:xfrm>
          <a:prstGeom prst="rect">
            <a:avLst/>
          </a:prstGeom>
        </p:spPr>
      </p:pic>
    </p:spTree>
    <p:extLst>
      <p:ext uri="{BB962C8B-B14F-4D97-AF65-F5344CB8AC3E}">
        <p14:creationId xmlns:p14="http://schemas.microsoft.com/office/powerpoint/2010/main" val="2211669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28F36-32D9-628D-F1AB-7110DA3BC4A3}"/>
              </a:ext>
            </a:extLst>
          </p:cNvPr>
          <p:cNvSpPr>
            <a:spLocks noGrp="1"/>
          </p:cNvSpPr>
          <p:nvPr>
            <p:ph type="title"/>
          </p:nvPr>
        </p:nvSpPr>
        <p:spPr/>
        <p:txBody>
          <a:bodyPr/>
          <a:lstStyle/>
          <a:p>
            <a:r>
              <a:rPr lang="en-IN" dirty="0"/>
              <a:t>Data Encoding</a:t>
            </a:r>
          </a:p>
        </p:txBody>
      </p:sp>
      <p:sp>
        <p:nvSpPr>
          <p:cNvPr id="3" name="Content Placeholder 2">
            <a:extLst>
              <a:ext uri="{FF2B5EF4-FFF2-40B4-BE49-F238E27FC236}">
                <a16:creationId xmlns:a16="http://schemas.microsoft.com/office/drawing/2014/main" id="{5C7EFACA-8F08-69B5-E589-A81474D55B64}"/>
              </a:ext>
            </a:extLst>
          </p:cNvPr>
          <p:cNvSpPr>
            <a:spLocks noGrp="1"/>
          </p:cNvSpPr>
          <p:nvPr>
            <p:ph idx="1"/>
          </p:nvPr>
        </p:nvSpPr>
        <p:spPr/>
        <p:txBody>
          <a:bodyPr/>
          <a:lstStyle/>
          <a:p>
            <a:r>
              <a:rPr lang="en-IN" dirty="0"/>
              <a:t>As this is </a:t>
            </a:r>
            <a:r>
              <a:rPr lang="en-IN" dirty="0" err="1"/>
              <a:t>preprocessed</a:t>
            </a:r>
            <a:r>
              <a:rPr lang="en-IN" dirty="0"/>
              <a:t> text data, we will encode it using vectorization technique. For that we are using </a:t>
            </a:r>
            <a:r>
              <a:rPr lang="en-IN" dirty="0" err="1"/>
              <a:t>TfidfVectorizer</a:t>
            </a:r>
            <a:r>
              <a:rPr lang="en-IN" dirty="0"/>
              <a:t>. This encoded data is our final data which we will use in machine learning. We did similar operation with test data </a:t>
            </a:r>
            <a:r>
              <a:rPr lang="en-IN" dirty="0" err="1"/>
              <a:t>comment_text</a:t>
            </a:r>
            <a:r>
              <a:rPr lang="en-IN" dirty="0"/>
              <a:t>, to make it prediction ready.</a:t>
            </a:r>
          </a:p>
        </p:txBody>
      </p:sp>
      <p:pic>
        <p:nvPicPr>
          <p:cNvPr id="5" name="Picture 4">
            <a:extLst>
              <a:ext uri="{FF2B5EF4-FFF2-40B4-BE49-F238E27FC236}">
                <a16:creationId xmlns:a16="http://schemas.microsoft.com/office/drawing/2014/main" id="{A6CB5220-57DE-430A-5CF3-AB4FF120F7A5}"/>
              </a:ext>
            </a:extLst>
          </p:cNvPr>
          <p:cNvPicPr>
            <a:picLocks noChangeAspect="1"/>
          </p:cNvPicPr>
          <p:nvPr/>
        </p:nvPicPr>
        <p:blipFill>
          <a:blip r:embed="rId2"/>
          <a:stretch>
            <a:fillRect/>
          </a:stretch>
        </p:blipFill>
        <p:spPr>
          <a:xfrm>
            <a:off x="4288305" y="3695591"/>
            <a:ext cx="6255071" cy="2095608"/>
          </a:xfrm>
          <a:prstGeom prst="rect">
            <a:avLst/>
          </a:prstGeom>
        </p:spPr>
      </p:pic>
    </p:spTree>
    <p:extLst>
      <p:ext uri="{BB962C8B-B14F-4D97-AF65-F5344CB8AC3E}">
        <p14:creationId xmlns:p14="http://schemas.microsoft.com/office/powerpoint/2010/main" val="1838273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E495-BDA7-C105-C5AE-8B9B2D011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B4E4EAF5-EC1E-9AFC-62B9-0FDE2899CFAE}"/>
              </a:ext>
            </a:extLst>
          </p:cNvPr>
          <p:cNvSpPr>
            <a:spLocks noGrp="1"/>
          </p:cNvSpPr>
          <p:nvPr>
            <p:ph idx="1"/>
          </p:nvPr>
        </p:nvSpPr>
        <p:spPr/>
        <p:txBody>
          <a:bodyPr>
            <a:normAutofit fontScale="92500" lnSpcReduction="10000"/>
          </a:bodyPr>
          <a:lstStyle/>
          <a:p>
            <a:r>
              <a:rPr lang="en-IN" dirty="0"/>
              <a:t>As our is a classification Problem, we follow following approaches to decide from:</a:t>
            </a:r>
          </a:p>
          <a:p>
            <a:pPr marL="494100" indent="-457200">
              <a:buAutoNum type="arabicPeriod"/>
            </a:pPr>
            <a:r>
              <a:rPr lang="en-IN" dirty="0"/>
              <a:t>Logistic Regression</a:t>
            </a:r>
          </a:p>
          <a:p>
            <a:pPr marL="494100" indent="-457200">
              <a:buAutoNum type="arabicPeriod"/>
            </a:pPr>
            <a:r>
              <a:rPr lang="en-IN" dirty="0"/>
              <a:t>Decision Tree Classifier</a:t>
            </a:r>
          </a:p>
          <a:p>
            <a:pPr marL="494100" indent="-457200">
              <a:buAutoNum type="arabicPeriod"/>
            </a:pPr>
            <a:r>
              <a:rPr lang="en-IN" dirty="0" err="1"/>
              <a:t>RandomForest</a:t>
            </a:r>
            <a:r>
              <a:rPr lang="en-IN" dirty="0"/>
              <a:t> Classifier</a:t>
            </a:r>
          </a:p>
          <a:p>
            <a:pPr marL="494100" indent="-457200">
              <a:buAutoNum type="arabicPeriod"/>
            </a:pPr>
            <a:r>
              <a:rPr lang="en-IN" dirty="0" err="1"/>
              <a:t>XGBoost</a:t>
            </a:r>
            <a:r>
              <a:rPr lang="en-IN" dirty="0"/>
              <a:t> Classifier</a:t>
            </a:r>
          </a:p>
          <a:p>
            <a:pPr marL="494100" indent="-457200">
              <a:buAutoNum type="arabicPeriod"/>
            </a:pPr>
            <a:r>
              <a:rPr lang="en-IN" dirty="0"/>
              <a:t>AdaBoost Classifier</a:t>
            </a:r>
          </a:p>
          <a:p>
            <a:pPr marL="494100" indent="-457200">
              <a:buAutoNum type="arabicPeriod"/>
            </a:pPr>
            <a:r>
              <a:rPr lang="en-IN" dirty="0" err="1"/>
              <a:t>KNeighborsClassifier</a:t>
            </a:r>
            <a:r>
              <a:rPr lang="en-IN" dirty="0"/>
              <a:t> </a:t>
            </a:r>
          </a:p>
          <a:p>
            <a:pPr marL="36900" indent="0">
              <a:buNone/>
            </a:pPr>
            <a:r>
              <a:rPr lang="en-IN" dirty="0"/>
              <a:t>Out of these Logistic Regression is our final Model.</a:t>
            </a:r>
          </a:p>
        </p:txBody>
      </p:sp>
    </p:spTree>
    <p:extLst>
      <p:ext uri="{BB962C8B-B14F-4D97-AF65-F5344CB8AC3E}">
        <p14:creationId xmlns:p14="http://schemas.microsoft.com/office/powerpoint/2010/main" val="2426104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2C2ED-DC05-AF75-8394-02F46C3EB3B0}"/>
              </a:ext>
            </a:extLst>
          </p:cNvPr>
          <p:cNvSpPr>
            <a:spLocks noGrp="1"/>
          </p:cNvSpPr>
          <p:nvPr>
            <p:ph type="title"/>
          </p:nvPr>
        </p:nvSpPr>
        <p:spPr>
          <a:xfrm>
            <a:off x="913795" y="609600"/>
            <a:ext cx="10353762" cy="744747"/>
          </a:xfrm>
        </p:spPr>
        <p:txBody>
          <a:bodyPr/>
          <a:lstStyle/>
          <a:p>
            <a:r>
              <a:rPr lang="en-IN" dirty="0"/>
              <a:t>Logistic Regression</a:t>
            </a:r>
          </a:p>
        </p:txBody>
      </p:sp>
      <p:pic>
        <p:nvPicPr>
          <p:cNvPr id="5" name="Content Placeholder 4">
            <a:extLst>
              <a:ext uri="{FF2B5EF4-FFF2-40B4-BE49-F238E27FC236}">
                <a16:creationId xmlns:a16="http://schemas.microsoft.com/office/drawing/2014/main" id="{39C1A187-D196-B04C-2429-BBE55FB2FC22}"/>
              </a:ext>
            </a:extLst>
          </p:cNvPr>
          <p:cNvPicPr>
            <a:picLocks noGrp="1" noChangeAspect="1"/>
          </p:cNvPicPr>
          <p:nvPr>
            <p:ph idx="1"/>
          </p:nvPr>
        </p:nvPicPr>
        <p:blipFill>
          <a:blip r:embed="rId2"/>
          <a:stretch>
            <a:fillRect/>
          </a:stretch>
        </p:blipFill>
        <p:spPr>
          <a:xfrm>
            <a:off x="486794" y="1789604"/>
            <a:ext cx="5791498" cy="3600635"/>
          </a:xfrm>
        </p:spPr>
      </p:pic>
      <p:pic>
        <p:nvPicPr>
          <p:cNvPr id="7" name="Picture 6">
            <a:extLst>
              <a:ext uri="{FF2B5EF4-FFF2-40B4-BE49-F238E27FC236}">
                <a16:creationId xmlns:a16="http://schemas.microsoft.com/office/drawing/2014/main" id="{3A197BFB-84D6-52B2-C93A-F1F2FAB919C2}"/>
              </a:ext>
            </a:extLst>
          </p:cNvPr>
          <p:cNvPicPr>
            <a:picLocks noChangeAspect="1"/>
          </p:cNvPicPr>
          <p:nvPr/>
        </p:nvPicPr>
        <p:blipFill>
          <a:blip r:embed="rId3"/>
          <a:stretch>
            <a:fillRect/>
          </a:stretch>
        </p:blipFill>
        <p:spPr>
          <a:xfrm>
            <a:off x="6399062" y="1789604"/>
            <a:ext cx="5588287" cy="2514729"/>
          </a:xfrm>
          <a:prstGeom prst="rect">
            <a:avLst/>
          </a:prstGeom>
        </p:spPr>
      </p:pic>
    </p:spTree>
    <p:extLst>
      <p:ext uri="{BB962C8B-B14F-4D97-AF65-F5344CB8AC3E}">
        <p14:creationId xmlns:p14="http://schemas.microsoft.com/office/powerpoint/2010/main" val="1392996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1BD87F-41BC-611F-53AC-05DE336759FF}"/>
              </a:ext>
            </a:extLst>
          </p:cNvPr>
          <p:cNvSpPr>
            <a:spLocks noGrp="1"/>
          </p:cNvSpPr>
          <p:nvPr>
            <p:ph idx="1"/>
          </p:nvPr>
        </p:nvSpPr>
        <p:spPr>
          <a:xfrm>
            <a:off x="913795" y="871268"/>
            <a:ext cx="10353762" cy="4919931"/>
          </a:xfrm>
        </p:spPr>
        <p:txBody>
          <a:bodyPr/>
          <a:lstStyle/>
          <a:p>
            <a:r>
              <a:rPr lang="en-IN" dirty="0"/>
              <a:t>Observation/Interpretation:</a:t>
            </a:r>
          </a:p>
          <a:p>
            <a:pPr marL="36900" indent="0">
              <a:buNone/>
            </a:pPr>
            <a:r>
              <a:rPr lang="en-IN" dirty="0"/>
              <a:t>From the logistic Model we can see that, this model is neither overfit nor underfit, as train accuracy and test accuracy is in line, we can also observe that the </a:t>
            </a:r>
            <a:r>
              <a:rPr lang="en-IN" dirty="0" err="1"/>
              <a:t>log_loss</a:t>
            </a:r>
            <a:r>
              <a:rPr lang="en-IN" dirty="0"/>
              <a:t> is also very low here</a:t>
            </a:r>
          </a:p>
          <a:p>
            <a:pPr marL="36900" indent="0">
              <a:buNone/>
            </a:pPr>
            <a:endParaRPr lang="en-IN" dirty="0"/>
          </a:p>
          <a:p>
            <a:pPr marL="36900" indent="0">
              <a:buNone/>
            </a:pPr>
            <a:r>
              <a:rPr lang="en-IN" dirty="0"/>
              <a:t>In Cross validation we use cv dataset, and precision as evaluation method, here also we can observe that our model work really well.</a:t>
            </a:r>
          </a:p>
          <a:p>
            <a:pPr marL="36900" indent="0">
              <a:buNone/>
            </a:pPr>
            <a:r>
              <a:rPr lang="en-IN" dirty="0"/>
              <a:t>While Building other model we observe that Logistic regression has lowest </a:t>
            </a:r>
            <a:r>
              <a:rPr lang="en-IN" dirty="0" err="1"/>
              <a:t>log_loss</a:t>
            </a:r>
            <a:r>
              <a:rPr lang="en-IN" dirty="0"/>
              <a:t> and highest precision score. Also, when we compare the classification report of each algorithm, </a:t>
            </a:r>
            <a:r>
              <a:rPr lang="en-IN" dirty="0" err="1"/>
              <a:t>Loogistic</a:t>
            </a:r>
            <a:r>
              <a:rPr lang="en-IN" dirty="0"/>
              <a:t> Regression standout from each of them even in terms of f1-score and recall score.</a:t>
            </a:r>
          </a:p>
        </p:txBody>
      </p:sp>
    </p:spTree>
    <p:extLst>
      <p:ext uri="{BB962C8B-B14F-4D97-AF65-F5344CB8AC3E}">
        <p14:creationId xmlns:p14="http://schemas.microsoft.com/office/powerpoint/2010/main" val="2660063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EDA4D-9469-C05C-6EBF-11EBFBF8CCA1}"/>
              </a:ext>
            </a:extLst>
          </p:cNvPr>
          <p:cNvSpPr>
            <a:spLocks noGrp="1"/>
          </p:cNvSpPr>
          <p:nvPr>
            <p:ph type="title"/>
          </p:nvPr>
        </p:nvSpPr>
        <p:spPr/>
        <p:txBody>
          <a:bodyPr>
            <a:normAutofit/>
          </a:bodyPr>
          <a:lstStyle/>
          <a:p>
            <a:r>
              <a:rPr lang="en-IN" dirty="0"/>
              <a:t>Saving the final model </a:t>
            </a:r>
          </a:p>
        </p:txBody>
      </p:sp>
      <p:sp>
        <p:nvSpPr>
          <p:cNvPr id="3" name="Content Placeholder 2">
            <a:extLst>
              <a:ext uri="{FF2B5EF4-FFF2-40B4-BE49-F238E27FC236}">
                <a16:creationId xmlns:a16="http://schemas.microsoft.com/office/drawing/2014/main" id="{C8BD96C6-09B5-8E5C-4B1B-3F6E957E0088}"/>
              </a:ext>
            </a:extLst>
          </p:cNvPr>
          <p:cNvSpPr>
            <a:spLocks noGrp="1"/>
          </p:cNvSpPr>
          <p:nvPr>
            <p:ph idx="1"/>
          </p:nvPr>
        </p:nvSpPr>
        <p:spPr/>
        <p:txBody>
          <a:bodyPr>
            <a:normAutofit fontScale="77500" lnSpcReduction="20000"/>
          </a:bodyPr>
          <a:lstStyle/>
          <a:p>
            <a:r>
              <a:rPr lang="en-IN" dirty="0"/>
              <a:t>For saving the final model we use pickle method. We save our file in </a:t>
            </a:r>
            <a:r>
              <a:rPr lang="en-IN" dirty="0" err="1"/>
              <a:t>wb</a:t>
            </a:r>
            <a:r>
              <a:rPr lang="en-IN" dirty="0"/>
              <a:t> form, so that when we want to predict for test data we use this loaded model as it is.</a:t>
            </a:r>
          </a:p>
          <a:p>
            <a:endParaRPr lang="en-IN" dirty="0"/>
          </a:p>
          <a:p>
            <a:endParaRPr lang="en-IN" dirty="0"/>
          </a:p>
          <a:p>
            <a:pPr algn="l"/>
            <a:endParaRPr lang="en-IN" dirty="0">
              <a:solidFill>
                <a:schemeClr val="tx1"/>
              </a:solidFill>
            </a:endParaRPr>
          </a:p>
          <a:p>
            <a:pPr algn="l"/>
            <a:endParaRPr lang="en-IN" dirty="0">
              <a:solidFill>
                <a:schemeClr val="tx1"/>
              </a:solidFill>
            </a:endParaRPr>
          </a:p>
          <a:p>
            <a:pPr algn="l"/>
            <a:r>
              <a:rPr lang="en-IN" dirty="0">
                <a:solidFill>
                  <a:schemeClr val="tx1"/>
                </a:solidFill>
              </a:rPr>
              <a:t>W</a:t>
            </a:r>
            <a:r>
              <a:rPr lang="en-US" b="0" i="0" dirty="0">
                <a:solidFill>
                  <a:schemeClr val="tx1"/>
                </a:solidFill>
                <a:effectLst/>
              </a:rPr>
              <a:t>e save the </a:t>
            </a:r>
            <a:r>
              <a:rPr lang="en-US" b="0" i="0" dirty="0" err="1">
                <a:solidFill>
                  <a:schemeClr val="tx1"/>
                </a:solidFill>
                <a:effectLst/>
              </a:rPr>
              <a:t>LogisticRegression</a:t>
            </a:r>
            <a:r>
              <a:rPr lang="en-US" b="0" i="0" dirty="0">
                <a:solidFill>
                  <a:schemeClr val="tx1"/>
                </a:solidFill>
                <a:effectLst/>
              </a:rPr>
              <a:t> Model as we find them as our best fit out of </a:t>
            </a:r>
            <a:r>
              <a:rPr lang="en-US" b="0" i="0" dirty="0" err="1">
                <a:solidFill>
                  <a:schemeClr val="tx1"/>
                </a:solidFill>
                <a:effectLst/>
              </a:rPr>
              <a:t>RandomForest</a:t>
            </a:r>
            <a:r>
              <a:rPr lang="en-US" b="0" i="0" dirty="0">
                <a:solidFill>
                  <a:schemeClr val="tx1"/>
                </a:solidFill>
                <a:effectLst/>
              </a:rPr>
              <a:t>, </a:t>
            </a:r>
            <a:r>
              <a:rPr lang="en-US" b="0" i="0" dirty="0" err="1">
                <a:solidFill>
                  <a:schemeClr val="tx1"/>
                </a:solidFill>
                <a:effectLst/>
              </a:rPr>
              <a:t>XGBoostClassifier</a:t>
            </a:r>
            <a:r>
              <a:rPr lang="en-US" b="0" i="0" dirty="0">
                <a:solidFill>
                  <a:schemeClr val="tx1"/>
                </a:solidFill>
                <a:effectLst/>
              </a:rPr>
              <a:t>, </a:t>
            </a:r>
            <a:r>
              <a:rPr lang="en-US" b="0" i="0" dirty="0" err="1">
                <a:solidFill>
                  <a:schemeClr val="tx1"/>
                </a:solidFill>
                <a:effectLst/>
              </a:rPr>
              <a:t>AdaBoostClassifier</a:t>
            </a:r>
            <a:r>
              <a:rPr lang="en-US" b="0" i="0" dirty="0">
                <a:solidFill>
                  <a:schemeClr val="tx1"/>
                </a:solidFill>
                <a:effectLst/>
              </a:rPr>
              <a:t>, </a:t>
            </a:r>
            <a:r>
              <a:rPr lang="en-US" b="0" i="0" dirty="0" err="1">
                <a:solidFill>
                  <a:schemeClr val="tx1"/>
                </a:solidFill>
                <a:effectLst/>
              </a:rPr>
              <a:t>DecisionTree</a:t>
            </a:r>
            <a:r>
              <a:rPr lang="en-US" b="0" i="0" dirty="0">
                <a:solidFill>
                  <a:schemeClr val="tx1"/>
                </a:solidFill>
                <a:effectLst/>
              </a:rPr>
              <a:t> and KNN. Here we take two deciding factor, First one is </a:t>
            </a:r>
            <a:r>
              <a:rPr lang="en-US" b="0" i="0" dirty="0" err="1">
                <a:solidFill>
                  <a:schemeClr val="tx1"/>
                </a:solidFill>
                <a:effectLst/>
              </a:rPr>
              <a:t>log_loss</a:t>
            </a:r>
            <a:r>
              <a:rPr lang="en-US" b="0" i="0" dirty="0">
                <a:solidFill>
                  <a:schemeClr val="tx1"/>
                </a:solidFill>
                <a:effectLst/>
              </a:rPr>
              <a:t> and second one is Precision(Cross validation scoring) into consideration. </a:t>
            </a:r>
            <a:r>
              <a:rPr lang="en-US" b="0" i="0" dirty="0" err="1">
                <a:solidFill>
                  <a:schemeClr val="tx1"/>
                </a:solidFill>
                <a:effectLst/>
              </a:rPr>
              <a:t>Accuracy_score</a:t>
            </a:r>
            <a:r>
              <a:rPr lang="en-US" b="0" i="0" dirty="0">
                <a:solidFill>
                  <a:schemeClr val="tx1"/>
                </a:solidFill>
                <a:effectLst/>
              </a:rPr>
              <a:t> is our secondary metrics.</a:t>
            </a:r>
          </a:p>
          <a:p>
            <a:pPr algn="l"/>
            <a:r>
              <a:rPr lang="en-US" b="0" i="0" dirty="0">
                <a:solidFill>
                  <a:schemeClr val="tx1"/>
                </a:solidFill>
                <a:effectLst/>
              </a:rPr>
              <a:t>Classification Report helps us in justifying our final decision.</a:t>
            </a:r>
          </a:p>
          <a:p>
            <a:endParaRPr lang="en-IN" dirty="0"/>
          </a:p>
        </p:txBody>
      </p:sp>
      <p:pic>
        <p:nvPicPr>
          <p:cNvPr id="5" name="Picture 4">
            <a:extLst>
              <a:ext uri="{FF2B5EF4-FFF2-40B4-BE49-F238E27FC236}">
                <a16:creationId xmlns:a16="http://schemas.microsoft.com/office/drawing/2014/main" id="{294F6174-E02A-EE36-1B75-9DA833AE159E}"/>
              </a:ext>
            </a:extLst>
          </p:cNvPr>
          <p:cNvPicPr>
            <a:picLocks noChangeAspect="1"/>
          </p:cNvPicPr>
          <p:nvPr/>
        </p:nvPicPr>
        <p:blipFill>
          <a:blip r:embed="rId2"/>
          <a:stretch>
            <a:fillRect/>
          </a:stretch>
        </p:blipFill>
        <p:spPr>
          <a:xfrm>
            <a:off x="1372089" y="3108282"/>
            <a:ext cx="4254719" cy="825542"/>
          </a:xfrm>
          <a:prstGeom prst="rect">
            <a:avLst/>
          </a:prstGeom>
        </p:spPr>
      </p:pic>
    </p:spTree>
    <p:extLst>
      <p:ext uri="{BB962C8B-B14F-4D97-AF65-F5344CB8AC3E}">
        <p14:creationId xmlns:p14="http://schemas.microsoft.com/office/powerpoint/2010/main" val="305679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DC1A3-C6CF-5154-AD30-4795C75B96FC}"/>
              </a:ext>
            </a:extLst>
          </p:cNvPr>
          <p:cNvSpPr>
            <a:spLocks noGrp="1"/>
          </p:cNvSpPr>
          <p:nvPr>
            <p:ph type="title"/>
          </p:nvPr>
        </p:nvSpPr>
        <p:spPr/>
        <p:txBody>
          <a:bodyPr/>
          <a:lstStyle/>
          <a:p>
            <a:r>
              <a:rPr lang="en-IN" dirty="0"/>
              <a:t>Prediction of test data using loaded model.</a:t>
            </a:r>
          </a:p>
        </p:txBody>
      </p:sp>
      <p:pic>
        <p:nvPicPr>
          <p:cNvPr id="5" name="Content Placeholder 4">
            <a:extLst>
              <a:ext uri="{FF2B5EF4-FFF2-40B4-BE49-F238E27FC236}">
                <a16:creationId xmlns:a16="http://schemas.microsoft.com/office/drawing/2014/main" id="{441B8B46-DF92-BE3A-C9E6-9C3B1B755896}"/>
              </a:ext>
            </a:extLst>
          </p:cNvPr>
          <p:cNvPicPr>
            <a:picLocks noGrp="1" noChangeAspect="1"/>
          </p:cNvPicPr>
          <p:nvPr>
            <p:ph idx="1"/>
          </p:nvPr>
        </p:nvPicPr>
        <p:blipFill>
          <a:blip r:embed="rId2"/>
          <a:stretch>
            <a:fillRect/>
          </a:stretch>
        </p:blipFill>
        <p:spPr>
          <a:xfrm>
            <a:off x="1714547" y="1742557"/>
            <a:ext cx="4026107" cy="1492327"/>
          </a:xfrm>
        </p:spPr>
      </p:pic>
      <p:sp>
        <p:nvSpPr>
          <p:cNvPr id="6" name="TextBox 5">
            <a:extLst>
              <a:ext uri="{FF2B5EF4-FFF2-40B4-BE49-F238E27FC236}">
                <a16:creationId xmlns:a16="http://schemas.microsoft.com/office/drawing/2014/main" id="{8DB34070-2069-DB55-5D5C-AC3564D76F3C}"/>
              </a:ext>
            </a:extLst>
          </p:cNvPr>
          <p:cNvSpPr txBox="1"/>
          <p:nvPr/>
        </p:nvSpPr>
        <p:spPr>
          <a:xfrm>
            <a:off x="1449237" y="3623117"/>
            <a:ext cx="8928340" cy="923330"/>
          </a:xfrm>
          <a:prstGeom prst="rect">
            <a:avLst/>
          </a:prstGeom>
          <a:noFill/>
        </p:spPr>
        <p:txBody>
          <a:bodyPr wrap="square" rtlCol="0">
            <a:spAutoFit/>
          </a:bodyPr>
          <a:lstStyle/>
          <a:p>
            <a:r>
              <a:rPr lang="en-IN" dirty="0"/>
              <a:t>Here to Predict the label for test data, we load the model in </a:t>
            </a:r>
            <a:r>
              <a:rPr lang="en-IN" dirty="0" err="1"/>
              <a:t>rb</a:t>
            </a:r>
            <a:r>
              <a:rPr lang="en-IN" dirty="0"/>
              <a:t> mode, then use that in order to predict the malignant label for provided test data. Later on we go ahead and save the prediction in .csv file.</a:t>
            </a:r>
          </a:p>
        </p:txBody>
      </p:sp>
      <p:pic>
        <p:nvPicPr>
          <p:cNvPr id="8" name="Picture 7">
            <a:extLst>
              <a:ext uri="{FF2B5EF4-FFF2-40B4-BE49-F238E27FC236}">
                <a16:creationId xmlns:a16="http://schemas.microsoft.com/office/drawing/2014/main" id="{7249FB5A-074A-B3FF-32B0-F08D83D2EACF}"/>
              </a:ext>
            </a:extLst>
          </p:cNvPr>
          <p:cNvPicPr>
            <a:picLocks noChangeAspect="1"/>
          </p:cNvPicPr>
          <p:nvPr/>
        </p:nvPicPr>
        <p:blipFill>
          <a:blip r:embed="rId3"/>
          <a:stretch>
            <a:fillRect/>
          </a:stretch>
        </p:blipFill>
        <p:spPr>
          <a:xfrm>
            <a:off x="2289798" y="4546447"/>
            <a:ext cx="8388781" cy="1911448"/>
          </a:xfrm>
          <a:prstGeom prst="rect">
            <a:avLst/>
          </a:prstGeom>
        </p:spPr>
      </p:pic>
    </p:spTree>
    <p:extLst>
      <p:ext uri="{BB962C8B-B14F-4D97-AF65-F5344CB8AC3E}">
        <p14:creationId xmlns:p14="http://schemas.microsoft.com/office/powerpoint/2010/main" val="2824529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1337C-9ADF-E497-21AF-60A15DAB31B6}"/>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5A70DD29-0831-A0D6-D549-66383DAF4E33}"/>
              </a:ext>
            </a:extLst>
          </p:cNvPr>
          <p:cNvSpPr>
            <a:spLocks noGrp="1"/>
          </p:cNvSpPr>
          <p:nvPr>
            <p:ph idx="1"/>
          </p:nvPr>
        </p:nvSpPr>
        <p:spPr/>
        <p:txBody>
          <a:bodyPr>
            <a:normAutofit/>
          </a:bodyPr>
          <a:lstStyle/>
          <a:p>
            <a:pPr marL="457200" algn="just"/>
            <a:r>
              <a:rPr lang="en-IN" sz="1800" dirty="0">
                <a:effectLst/>
                <a:latin typeface="Calibri" panose="020F0502020204030204" pitchFamily="34" charset="0"/>
                <a:ea typeface="Calibri" panose="020F0502020204030204" pitchFamily="34" charset="0"/>
                <a:cs typeface="Times New Roman" panose="02020603050405020304" pitchFamily="18" charset="0"/>
              </a:rPr>
              <a:t>The finding of the study is that only few users over online use unparliamentary language. And most of these sentences have more stop words, and are being long. As discussed before few motivated disrespectful crowds uses these foul languages in the online forum to bully the people around and to stop them from doing the things that they are supposed to do. Our Study helps the online forms and social media to induce a ban to profanity or usage of profanity over these forms. </a:t>
            </a:r>
          </a:p>
          <a:p>
            <a:pPr marL="457200" algn="just"/>
            <a:r>
              <a:rPr lang="en-IN" sz="1800" dirty="0">
                <a:effectLst/>
                <a:latin typeface="Calibri" panose="020F0502020204030204" pitchFamily="34" charset="0"/>
                <a:ea typeface="Calibri" panose="020F0502020204030204" pitchFamily="34" charset="0"/>
                <a:cs typeface="Times New Roman" panose="02020603050405020304" pitchFamily="18" charset="0"/>
              </a:rPr>
              <a:t>NLP is a great tool which helps us to work with text data, and make the maximum use of it to convert it into machine understandable form and hence helps in model building.</a:t>
            </a:r>
          </a:p>
          <a:p>
            <a:pPr marL="457200" algn="just"/>
            <a:r>
              <a:rPr lang="en-IN" sz="1800" dirty="0">
                <a:effectLst/>
                <a:latin typeface="Calibri" panose="020F0502020204030204" pitchFamily="34" charset="0"/>
                <a:ea typeface="Calibri" panose="020F0502020204030204" pitchFamily="34" charset="0"/>
                <a:cs typeface="Times New Roman" panose="02020603050405020304" pitchFamily="18" charset="0"/>
              </a:rPr>
              <a:t>Our selected model on the basis of which we predicted for test dataset is Logistic Regression. And also, we store the result label in csv form.</a:t>
            </a:r>
          </a:p>
          <a:p>
            <a:pPr marL="457200" algn="just"/>
            <a:r>
              <a:rPr lang="en-IN" sz="1800" dirty="0">
                <a:effectLst/>
                <a:latin typeface="Calibri" panose="020F0502020204030204" pitchFamily="34" charset="0"/>
                <a:ea typeface="Calibri" panose="020F0502020204030204" pitchFamily="34" charset="0"/>
                <a:cs typeface="Times New Roman" panose="02020603050405020304" pitchFamily="18" charset="0"/>
              </a:rPr>
              <a:t>Other model like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randomforest</a:t>
            </a:r>
            <a:r>
              <a:rPr lang="en-IN" sz="1800" dirty="0">
                <a:effectLst/>
                <a:latin typeface="Calibri" panose="020F0502020204030204" pitchFamily="34" charset="0"/>
                <a:ea typeface="Calibri" panose="020F0502020204030204" pitchFamily="34" charset="0"/>
                <a:cs typeface="Times New Roman" panose="02020603050405020304" pitchFamily="18" charset="0"/>
              </a:rPr>
              <a:t> also performs equally well with few miss.</a:t>
            </a:r>
          </a:p>
          <a:p>
            <a:endParaRPr lang="en-IN" dirty="0"/>
          </a:p>
        </p:txBody>
      </p:sp>
    </p:spTree>
    <p:extLst>
      <p:ext uri="{BB962C8B-B14F-4D97-AF65-F5344CB8AC3E}">
        <p14:creationId xmlns:p14="http://schemas.microsoft.com/office/powerpoint/2010/main" val="1673923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F998E-9183-2884-30D0-D30FC68670B0}"/>
              </a:ext>
            </a:extLst>
          </p:cNvPr>
          <p:cNvSpPr>
            <a:spLocks noGrp="1"/>
          </p:cNvSpPr>
          <p:nvPr>
            <p:ph type="title"/>
          </p:nvPr>
        </p:nvSpPr>
        <p:spPr/>
        <p:txBody>
          <a:bodyPr>
            <a:normAutofit fontScale="90000"/>
          </a:bodyPr>
          <a:lstStyle/>
          <a:p>
            <a:r>
              <a:rPr lang="en-IN" dirty="0"/>
              <a:t>Limitation of this work and scope for future work:</a:t>
            </a:r>
          </a:p>
        </p:txBody>
      </p:sp>
      <p:sp>
        <p:nvSpPr>
          <p:cNvPr id="3" name="Content Placeholder 2">
            <a:extLst>
              <a:ext uri="{FF2B5EF4-FFF2-40B4-BE49-F238E27FC236}">
                <a16:creationId xmlns:a16="http://schemas.microsoft.com/office/drawing/2014/main" id="{96A07EE4-645C-EBB1-1D00-6FA6D0030E7D}"/>
              </a:ext>
            </a:extLst>
          </p:cNvPr>
          <p:cNvSpPr>
            <a:spLocks noGrp="1"/>
          </p:cNvSpPr>
          <p:nvPr>
            <p:ph idx="1"/>
          </p:nvPr>
        </p:nvSpPr>
        <p:spPr/>
        <p:txBody>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The limitation of the study is that we have an imbalanced data so our model learnt more about the non-abusive sentence more than the abusive sentence. Which makes our model act like an overfit model when tested with live data. And also, model tend to not identify a foul or a sarcastically foul language. Also, here our label was malignant, we can even build a model for all the other categories individually. </a:t>
            </a:r>
          </a:p>
        </p:txBody>
      </p:sp>
    </p:spTree>
    <p:extLst>
      <p:ext uri="{BB962C8B-B14F-4D97-AF65-F5344CB8AC3E}">
        <p14:creationId xmlns:p14="http://schemas.microsoft.com/office/powerpoint/2010/main" val="4018402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6F6BD2-69DE-7A55-2376-24B462FAF910}"/>
              </a:ext>
            </a:extLst>
          </p:cNvPr>
          <p:cNvSpPr>
            <a:spLocks noGrp="1"/>
          </p:cNvSpPr>
          <p:nvPr>
            <p:ph type="title"/>
          </p:nvPr>
        </p:nvSpPr>
        <p:spPr/>
        <p:txBody>
          <a:bodyPr/>
          <a:lstStyle/>
          <a:p>
            <a:r>
              <a:rPr lang="en-IN"/>
              <a:t>Thank you.</a:t>
            </a:r>
          </a:p>
        </p:txBody>
      </p:sp>
    </p:spTree>
    <p:extLst>
      <p:ext uri="{BB962C8B-B14F-4D97-AF65-F5344CB8AC3E}">
        <p14:creationId xmlns:p14="http://schemas.microsoft.com/office/powerpoint/2010/main" val="236517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0A2D-741C-0756-3F52-1B8FD507300C}"/>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F9231C7C-C332-581A-25BC-39A5A67667E2}"/>
              </a:ext>
            </a:extLst>
          </p:cNvPr>
          <p:cNvSpPr>
            <a:spLocks noGrp="1"/>
          </p:cNvSpPr>
          <p:nvPr>
            <p:ph idx="1"/>
          </p:nvPr>
        </p:nvSpPr>
        <p:spPr/>
        <p:txBody>
          <a:bodyPr>
            <a:normAutofit fontScale="77500" lnSpcReduction="20000"/>
          </a:bodyPr>
          <a:lstStyle/>
          <a:p>
            <a:pPr>
              <a:lnSpc>
                <a:spcPct val="107000"/>
              </a:lnSpc>
              <a:spcAft>
                <a:spcPts val="800"/>
              </a:spcAft>
            </a:pPr>
            <a:r>
              <a:rPr lang="en-IN" b="1" dirty="0"/>
              <a:t>Problem Description: </a:t>
            </a:r>
          </a:p>
          <a:p>
            <a:pPr marL="36900"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a:t>
            </a:r>
          </a:p>
          <a:p>
            <a:pPr marL="36900"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Online hate, described as abusive language, aggression, cyberbullying, hatefulness and many others has been identified as a major threat on online social media platforms. Social media platforms are the most prominent grounds for such toxic behaviour.   </a:t>
            </a:r>
          </a:p>
          <a:p>
            <a:pPr marL="36900"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a:t>
            </a:r>
          </a:p>
          <a:p>
            <a:pPr marL="36900"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a:t>
            </a:r>
          </a:p>
          <a:p>
            <a:pPr marL="36900"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Our goal is to build a prototype of online hate and abuse comment classifier which can used to classify hate and offensive comments so that it can be controlled and restricted from spreading hatred and cyberbullying. </a:t>
            </a:r>
          </a:p>
        </p:txBody>
      </p:sp>
    </p:spTree>
    <p:extLst>
      <p:ext uri="{BB962C8B-B14F-4D97-AF65-F5344CB8AC3E}">
        <p14:creationId xmlns:p14="http://schemas.microsoft.com/office/powerpoint/2010/main" val="2127980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74C800-563D-319C-FB16-FB705F307A87}"/>
              </a:ext>
            </a:extLst>
          </p:cNvPr>
          <p:cNvSpPr>
            <a:spLocks noGrp="1"/>
          </p:cNvSpPr>
          <p:nvPr>
            <p:ph idx="1"/>
          </p:nvPr>
        </p:nvSpPr>
        <p:spPr>
          <a:xfrm>
            <a:off x="913795" y="802258"/>
            <a:ext cx="10353762" cy="4988942"/>
          </a:xfrm>
        </p:spPr>
        <p:txBody>
          <a:bodyPr>
            <a:normAutofit fontScale="92500" lnSpcReduction="20000"/>
          </a:bodyPr>
          <a:lstStyle/>
          <a:p>
            <a:pPr marL="36900" indent="0">
              <a:lnSpc>
                <a:spcPct val="107000"/>
              </a:lnSpc>
              <a:spcAft>
                <a:spcPts val="800"/>
              </a:spcAft>
              <a:buNone/>
            </a:pPr>
            <a:r>
              <a:rPr lang="en-IN" b="1" dirty="0"/>
              <a:t>Dataset Description: </a:t>
            </a:r>
            <a:r>
              <a:rPr lang="en-IN" sz="1800" dirty="0">
                <a:effectLst/>
                <a:latin typeface="Calibri" panose="020F0502020204030204" pitchFamily="34" charset="0"/>
                <a:ea typeface="Calibri" panose="020F0502020204030204" pitchFamily="34" charset="0"/>
                <a:cs typeface="Times New Roman" panose="02020603050405020304" pitchFamily="18" charset="0"/>
              </a:rPr>
              <a:t>The data set contains the training set, which has approximately 1,59,000 samples and the test set which contains nearly 1,53,000 samples. All the data samples contain 8 fields which includes ‘Id’, ‘Comments’, ‘Malignant’, ‘Highly malignant’, ‘Rude’, ‘Threat’, ‘Abuse’ and ‘Loathe’. </a:t>
            </a:r>
          </a:p>
          <a:p>
            <a:pPr marL="36900"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label can be either 0 or 1, where 0 denotes a NO while 1 denotes a YES. There are various comments which have multiple labels. The first attribute is a unique ID associated with each comment.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data set includes:</a:t>
            </a:r>
          </a:p>
          <a:p>
            <a:pPr marL="342900" lvl="0" indent="-342900">
              <a:lnSpc>
                <a:spcPct val="107000"/>
              </a:lnSpc>
              <a:buFont typeface="Calibri" panose="020F0502020204030204" pitchFamily="34" charset="0"/>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Malignant: </a:t>
            </a:r>
            <a:r>
              <a:rPr lang="en-IN" sz="1800" dirty="0">
                <a:effectLst/>
                <a:latin typeface="Calibri" panose="020F0502020204030204" pitchFamily="34" charset="0"/>
                <a:ea typeface="Calibri" panose="020F0502020204030204" pitchFamily="34" charset="0"/>
                <a:cs typeface="Times New Roman" panose="02020603050405020304" pitchFamily="18" charset="0"/>
              </a:rPr>
              <a:t>It is the Label column, which includes values 0 and 1, denoting if the comment is malignant or not. </a:t>
            </a:r>
          </a:p>
          <a:p>
            <a:pPr marL="342900" lvl="0" indent="-342900">
              <a:lnSpc>
                <a:spcPct val="107000"/>
              </a:lnSpc>
              <a:buFont typeface="Calibri" panose="020F0502020204030204" pitchFamily="34" charset="0"/>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Highly Malignant:</a:t>
            </a:r>
            <a:r>
              <a:rPr lang="en-IN" sz="1800" dirty="0">
                <a:effectLst/>
                <a:latin typeface="Calibri" panose="020F0502020204030204" pitchFamily="34" charset="0"/>
                <a:ea typeface="Calibri" panose="020F0502020204030204" pitchFamily="34" charset="0"/>
                <a:cs typeface="Times New Roman" panose="02020603050405020304" pitchFamily="18" charset="0"/>
              </a:rPr>
              <a:t> It denotes comments that are highly malignant and hurtful. </a:t>
            </a:r>
          </a:p>
          <a:p>
            <a:pPr marL="342900" lvl="0" indent="-342900">
              <a:lnSpc>
                <a:spcPct val="107000"/>
              </a:lnSpc>
              <a:buFont typeface="Calibri" panose="020F0502020204030204" pitchFamily="34" charset="0"/>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Rude: </a:t>
            </a:r>
            <a:r>
              <a:rPr lang="en-IN" sz="1800" dirty="0">
                <a:effectLst/>
                <a:latin typeface="Calibri" panose="020F0502020204030204" pitchFamily="34" charset="0"/>
                <a:ea typeface="Calibri" panose="020F0502020204030204" pitchFamily="34" charset="0"/>
                <a:cs typeface="Times New Roman" panose="02020603050405020304" pitchFamily="18" charset="0"/>
              </a:rPr>
              <a:t>It denotes comments that are very rude and offensive.</a:t>
            </a:r>
          </a:p>
          <a:p>
            <a:pPr marL="342900" lvl="0" indent="-342900">
              <a:lnSpc>
                <a:spcPct val="107000"/>
              </a:lnSpc>
              <a:buFont typeface="Calibri" panose="020F0502020204030204" pitchFamily="34" charset="0"/>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Threat:</a:t>
            </a:r>
            <a:r>
              <a:rPr lang="en-IN" sz="1800" dirty="0">
                <a:effectLst/>
                <a:latin typeface="Calibri" panose="020F0502020204030204" pitchFamily="34" charset="0"/>
                <a:ea typeface="Calibri" panose="020F0502020204030204" pitchFamily="34" charset="0"/>
                <a:cs typeface="Times New Roman" panose="02020603050405020304" pitchFamily="18" charset="0"/>
              </a:rPr>
              <a:t> It contains indication of the comments that are giving any threat to someone. 	</a:t>
            </a:r>
          </a:p>
          <a:p>
            <a:pPr marL="342900" lvl="0" indent="-342900">
              <a:lnSpc>
                <a:spcPct val="107000"/>
              </a:lnSpc>
              <a:buFont typeface="Calibri" panose="020F0502020204030204" pitchFamily="34" charset="0"/>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Abuse:</a:t>
            </a:r>
            <a:r>
              <a:rPr lang="en-IN" sz="1800" dirty="0">
                <a:effectLst/>
                <a:latin typeface="Calibri" panose="020F0502020204030204" pitchFamily="34" charset="0"/>
                <a:ea typeface="Calibri" panose="020F0502020204030204" pitchFamily="34" charset="0"/>
                <a:cs typeface="Times New Roman" panose="02020603050405020304" pitchFamily="18" charset="0"/>
              </a:rPr>
              <a:t> It is for comments that are abusive in nature. </a:t>
            </a:r>
          </a:p>
          <a:p>
            <a:pPr marL="342900" lvl="0" indent="-342900">
              <a:lnSpc>
                <a:spcPct val="107000"/>
              </a:lnSpc>
              <a:buFont typeface="Calibri" panose="020F0502020204030204" pitchFamily="34" charset="0"/>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Loathe:</a:t>
            </a:r>
            <a:r>
              <a:rPr lang="en-IN" sz="1800" dirty="0">
                <a:effectLst/>
                <a:latin typeface="Calibri" panose="020F0502020204030204" pitchFamily="34" charset="0"/>
                <a:ea typeface="Calibri" panose="020F0502020204030204" pitchFamily="34" charset="0"/>
                <a:cs typeface="Times New Roman" panose="02020603050405020304" pitchFamily="18" charset="0"/>
              </a:rPr>
              <a:t> It describes the comments which are hateful and loathing in nature.  </a:t>
            </a:r>
          </a:p>
          <a:p>
            <a:pPr marL="342900" lvl="0" indent="-342900">
              <a:lnSpc>
                <a:spcPct val="107000"/>
              </a:lnSpc>
              <a:buFont typeface="Calibri" panose="020F0502020204030204" pitchFamily="34" charset="0"/>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ID: </a:t>
            </a:r>
            <a:r>
              <a:rPr lang="en-IN" sz="1800" dirty="0">
                <a:effectLst/>
                <a:latin typeface="Calibri" panose="020F0502020204030204" pitchFamily="34" charset="0"/>
                <a:ea typeface="Calibri" panose="020F0502020204030204" pitchFamily="34" charset="0"/>
                <a:cs typeface="Times New Roman" panose="02020603050405020304" pitchFamily="18" charset="0"/>
              </a:rPr>
              <a:t>It includes unique Ids associated with each comment text given.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Calibri" panose="020F0502020204030204" pitchFamily="34" charset="0"/>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Comment text: </a:t>
            </a:r>
            <a:r>
              <a:rPr lang="en-IN" sz="1800" dirty="0">
                <a:effectLst/>
                <a:latin typeface="Calibri" panose="020F0502020204030204" pitchFamily="34" charset="0"/>
                <a:ea typeface="Calibri" panose="020F0502020204030204" pitchFamily="34" charset="0"/>
                <a:cs typeface="Times New Roman" panose="02020603050405020304" pitchFamily="18" charset="0"/>
              </a:rPr>
              <a:t>This column contains the comments extracted from various social media platforms. </a:t>
            </a:r>
          </a:p>
          <a:p>
            <a:endParaRPr lang="en-IN" b="1" dirty="0"/>
          </a:p>
        </p:txBody>
      </p:sp>
    </p:spTree>
    <p:extLst>
      <p:ext uri="{BB962C8B-B14F-4D97-AF65-F5344CB8AC3E}">
        <p14:creationId xmlns:p14="http://schemas.microsoft.com/office/powerpoint/2010/main" val="2889785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4969A2-8D57-44C9-B0DB-E0E546272B8E}"/>
              </a:ext>
            </a:extLst>
          </p:cNvPr>
          <p:cNvSpPr>
            <a:spLocks noGrp="1"/>
          </p:cNvSpPr>
          <p:nvPr>
            <p:ph idx="1"/>
          </p:nvPr>
        </p:nvSpPr>
        <p:spPr>
          <a:xfrm>
            <a:off x="913795" y="776378"/>
            <a:ext cx="10353762" cy="5014822"/>
          </a:xfrm>
        </p:spPr>
        <p:txBody>
          <a:bodyPr/>
          <a:lstStyle/>
          <a:p>
            <a:r>
              <a:rPr lang="en-IN" dirty="0"/>
              <a:t>As we get our data from the source provided, for that we need to import necessary library, then getting datasets after that we starts with exploring the data, like getting general summary about dataset, number of rows and columns, their data type, Statistical analysis.</a:t>
            </a:r>
          </a:p>
          <a:p>
            <a:r>
              <a:rPr lang="en-IN" dirty="0"/>
              <a:t>In here we can see that in train dataset we got 8 columns while in test dataset we only got two columns.</a:t>
            </a:r>
          </a:p>
          <a:p>
            <a:r>
              <a:rPr lang="en-IN" dirty="0"/>
              <a:t>Our objective here is to predict the malignant label for test dataset.</a:t>
            </a:r>
          </a:p>
          <a:p>
            <a:r>
              <a:rPr lang="en-IN" dirty="0"/>
              <a:t>However we need to build our model around train dataset, so all the </a:t>
            </a:r>
            <a:r>
              <a:rPr lang="en-IN" dirty="0" err="1"/>
              <a:t>preprocessing</a:t>
            </a:r>
            <a:r>
              <a:rPr lang="en-IN" dirty="0"/>
              <a:t> which we did in train dataset need to mirrored in test dataset as well.</a:t>
            </a:r>
          </a:p>
          <a:p>
            <a:r>
              <a:rPr lang="en-IN" dirty="0"/>
              <a:t>Also one thing to note here is that our feature is </a:t>
            </a:r>
            <a:r>
              <a:rPr lang="en-IN" dirty="0" err="1"/>
              <a:t>comment_text</a:t>
            </a:r>
            <a:r>
              <a:rPr lang="en-IN" dirty="0"/>
              <a:t>, so we need to perform NLP operations.</a:t>
            </a:r>
          </a:p>
        </p:txBody>
      </p:sp>
    </p:spTree>
    <p:extLst>
      <p:ext uri="{BB962C8B-B14F-4D97-AF65-F5344CB8AC3E}">
        <p14:creationId xmlns:p14="http://schemas.microsoft.com/office/powerpoint/2010/main" val="2058148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3955-7370-31A4-1425-3CAA3BCD2A02}"/>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DD3E50BB-CC50-20E0-6C4B-078928F4F6D9}"/>
              </a:ext>
            </a:extLst>
          </p:cNvPr>
          <p:cNvSpPr>
            <a:spLocks noGrp="1"/>
          </p:cNvSpPr>
          <p:nvPr>
            <p:ph idx="1"/>
          </p:nvPr>
        </p:nvSpPr>
        <p:spPr/>
        <p:txBody>
          <a:bodyPr>
            <a:normAutofit lnSpcReduction="10000"/>
          </a:bodyPr>
          <a:lstStyle/>
          <a:p>
            <a:r>
              <a:rPr lang="en-IN" dirty="0"/>
              <a:t>We perform exploratory analysis in two stages: 1) Univariate Analysis 2)Multivariate Analysis.</a:t>
            </a:r>
          </a:p>
          <a:p>
            <a:endParaRPr lang="en-IN" dirty="0"/>
          </a:p>
          <a:p>
            <a:endParaRPr lang="en-IN" dirty="0"/>
          </a:p>
          <a:p>
            <a:endParaRPr lang="en-IN" dirty="0"/>
          </a:p>
          <a:p>
            <a:pPr marL="36900" indent="0">
              <a:buNone/>
            </a:pPr>
            <a:endParaRPr lang="en-IN" dirty="0"/>
          </a:p>
          <a:p>
            <a:pPr marL="3690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From above observation we can see that malignant (1) is very low as compared to not malignant(0) in the dataset, which simply means our dataset is imbalanced, and we need to deal with it accordingly.</a:t>
            </a:r>
          </a:p>
          <a:p>
            <a:pPr marL="36900" indent="0">
              <a:buNone/>
            </a:pPr>
            <a:endParaRPr lang="en-IN" dirty="0"/>
          </a:p>
          <a:p>
            <a:endParaRPr lang="en-IN" dirty="0"/>
          </a:p>
        </p:txBody>
      </p:sp>
      <p:pic>
        <p:nvPicPr>
          <p:cNvPr id="4" name="Picture 3">
            <a:extLst>
              <a:ext uri="{FF2B5EF4-FFF2-40B4-BE49-F238E27FC236}">
                <a16:creationId xmlns:a16="http://schemas.microsoft.com/office/drawing/2014/main" id="{28383632-EBBE-C4FF-7FCD-DAEBCEC238C0}"/>
              </a:ext>
            </a:extLst>
          </p:cNvPr>
          <p:cNvPicPr>
            <a:picLocks noChangeAspect="1"/>
          </p:cNvPicPr>
          <p:nvPr/>
        </p:nvPicPr>
        <p:blipFill>
          <a:blip r:embed="rId2"/>
          <a:stretch>
            <a:fillRect/>
          </a:stretch>
        </p:blipFill>
        <p:spPr>
          <a:xfrm>
            <a:off x="3744283" y="2777706"/>
            <a:ext cx="3892550" cy="2061713"/>
          </a:xfrm>
          <a:prstGeom prst="rect">
            <a:avLst/>
          </a:prstGeom>
        </p:spPr>
      </p:pic>
    </p:spTree>
    <p:extLst>
      <p:ext uri="{BB962C8B-B14F-4D97-AF65-F5344CB8AC3E}">
        <p14:creationId xmlns:p14="http://schemas.microsoft.com/office/powerpoint/2010/main" val="1582928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F848A8-3B05-AE71-9CED-43E5D43AA734}"/>
              </a:ext>
            </a:extLst>
          </p:cNvPr>
          <p:cNvSpPr>
            <a:spLocks noGrp="1"/>
          </p:cNvSpPr>
          <p:nvPr>
            <p:ph type="body" idx="1"/>
          </p:nvPr>
        </p:nvSpPr>
        <p:spPr>
          <a:xfrm>
            <a:off x="924445" y="819510"/>
            <a:ext cx="3300984" cy="1244626"/>
          </a:xfrm>
        </p:spPr>
        <p:txBody>
          <a:bodyPr/>
          <a:lstStyle/>
          <a:p>
            <a:endParaRPr lang="en-IN" dirty="0"/>
          </a:p>
          <a:p>
            <a:r>
              <a:rPr lang="en-IN" dirty="0"/>
              <a:t>We can observe the distribution of highly malignant comments</a:t>
            </a:r>
          </a:p>
        </p:txBody>
      </p:sp>
      <p:sp>
        <p:nvSpPr>
          <p:cNvPr id="10" name="Text Placeholder 9">
            <a:extLst>
              <a:ext uri="{FF2B5EF4-FFF2-40B4-BE49-F238E27FC236}">
                <a16:creationId xmlns:a16="http://schemas.microsoft.com/office/drawing/2014/main" id="{C9B3211E-5A28-1DFB-5AC4-A2D751EB76C1}"/>
              </a:ext>
            </a:extLst>
          </p:cNvPr>
          <p:cNvSpPr>
            <a:spLocks noGrp="1"/>
          </p:cNvSpPr>
          <p:nvPr>
            <p:ph type="body" sz="half" idx="15"/>
          </p:nvPr>
        </p:nvSpPr>
        <p:spPr>
          <a:xfrm>
            <a:off x="916298" y="2198768"/>
            <a:ext cx="3300984" cy="3023088"/>
          </a:xfrm>
        </p:spPr>
        <p:txBody>
          <a:bodyPr/>
          <a:lstStyle/>
          <a:p>
            <a:endParaRPr lang="en-IN" dirty="0"/>
          </a:p>
        </p:txBody>
      </p:sp>
      <p:sp>
        <p:nvSpPr>
          <p:cNvPr id="8" name="Text Placeholder 7">
            <a:extLst>
              <a:ext uri="{FF2B5EF4-FFF2-40B4-BE49-F238E27FC236}">
                <a16:creationId xmlns:a16="http://schemas.microsoft.com/office/drawing/2014/main" id="{BCACD6FD-B0F5-9AD8-272E-0429991A3457}"/>
              </a:ext>
            </a:extLst>
          </p:cNvPr>
          <p:cNvSpPr>
            <a:spLocks noGrp="1"/>
          </p:cNvSpPr>
          <p:nvPr>
            <p:ph type="body" sz="quarter" idx="3"/>
          </p:nvPr>
        </p:nvSpPr>
        <p:spPr>
          <a:xfrm>
            <a:off x="4445508" y="367546"/>
            <a:ext cx="3300984" cy="1831222"/>
          </a:xfrm>
        </p:spPr>
        <p:txBody>
          <a:bodyPr/>
          <a:lstStyle/>
          <a:p>
            <a:r>
              <a:rPr lang="en-IN" dirty="0"/>
              <a:t>We can observe that rude comments are comparatively higher in number than highly malignant comments </a:t>
            </a:r>
          </a:p>
        </p:txBody>
      </p:sp>
      <p:sp>
        <p:nvSpPr>
          <p:cNvPr id="11" name="Text Placeholder 10">
            <a:extLst>
              <a:ext uri="{FF2B5EF4-FFF2-40B4-BE49-F238E27FC236}">
                <a16:creationId xmlns:a16="http://schemas.microsoft.com/office/drawing/2014/main" id="{E68E0EA8-2F60-4599-E46A-F0C486BE0DFB}"/>
              </a:ext>
            </a:extLst>
          </p:cNvPr>
          <p:cNvSpPr>
            <a:spLocks noGrp="1"/>
          </p:cNvSpPr>
          <p:nvPr>
            <p:ph type="body" sz="half" idx="16"/>
          </p:nvPr>
        </p:nvSpPr>
        <p:spPr>
          <a:xfrm>
            <a:off x="4414435" y="2221555"/>
            <a:ext cx="3300984" cy="3023088"/>
          </a:xfrm>
        </p:spPr>
        <p:txBody>
          <a:bodyPr/>
          <a:lstStyle/>
          <a:p>
            <a:endParaRPr lang="en-IN" dirty="0"/>
          </a:p>
        </p:txBody>
      </p:sp>
      <p:sp>
        <p:nvSpPr>
          <p:cNvPr id="9" name="Text Placeholder 8">
            <a:extLst>
              <a:ext uri="{FF2B5EF4-FFF2-40B4-BE49-F238E27FC236}">
                <a16:creationId xmlns:a16="http://schemas.microsoft.com/office/drawing/2014/main" id="{1EF3F43F-F4C1-3A54-1B53-DF114252BFE1}"/>
              </a:ext>
            </a:extLst>
          </p:cNvPr>
          <p:cNvSpPr>
            <a:spLocks noGrp="1"/>
          </p:cNvSpPr>
          <p:nvPr>
            <p:ph type="body" sz="quarter" idx="13"/>
          </p:nvPr>
        </p:nvSpPr>
        <p:spPr>
          <a:xfrm>
            <a:off x="7966571" y="537715"/>
            <a:ext cx="3300984" cy="1583931"/>
          </a:xfrm>
        </p:spPr>
        <p:txBody>
          <a:bodyPr/>
          <a:lstStyle/>
          <a:p>
            <a:r>
              <a:rPr lang="en-IN" dirty="0"/>
              <a:t>The number of threat comments are extremely less in the entire dataset.</a:t>
            </a:r>
          </a:p>
        </p:txBody>
      </p:sp>
      <p:sp>
        <p:nvSpPr>
          <p:cNvPr id="12" name="Text Placeholder 11">
            <a:extLst>
              <a:ext uri="{FF2B5EF4-FFF2-40B4-BE49-F238E27FC236}">
                <a16:creationId xmlns:a16="http://schemas.microsoft.com/office/drawing/2014/main" id="{12C4527A-5706-B37F-946C-B75EB17CC504}"/>
              </a:ext>
            </a:extLst>
          </p:cNvPr>
          <p:cNvSpPr>
            <a:spLocks noGrp="1"/>
          </p:cNvSpPr>
          <p:nvPr>
            <p:ph type="body" sz="half" idx="17"/>
          </p:nvPr>
        </p:nvSpPr>
        <p:spPr>
          <a:xfrm>
            <a:off x="7966571" y="2221555"/>
            <a:ext cx="3300984" cy="3023089"/>
          </a:xfrm>
        </p:spPr>
        <p:txBody>
          <a:bodyPr/>
          <a:lstStyle/>
          <a:p>
            <a:endParaRPr lang="en-IN"/>
          </a:p>
        </p:txBody>
      </p:sp>
      <p:pic>
        <p:nvPicPr>
          <p:cNvPr id="4" name="Picture 3">
            <a:extLst>
              <a:ext uri="{FF2B5EF4-FFF2-40B4-BE49-F238E27FC236}">
                <a16:creationId xmlns:a16="http://schemas.microsoft.com/office/drawing/2014/main" id="{E6800FCE-D50C-7560-E271-09CDD89D088C}"/>
              </a:ext>
            </a:extLst>
          </p:cNvPr>
          <p:cNvPicPr>
            <a:picLocks noChangeAspect="1"/>
          </p:cNvPicPr>
          <p:nvPr/>
        </p:nvPicPr>
        <p:blipFill>
          <a:blip r:embed="rId2"/>
          <a:stretch>
            <a:fillRect/>
          </a:stretch>
        </p:blipFill>
        <p:spPr>
          <a:xfrm>
            <a:off x="1113451" y="2268340"/>
            <a:ext cx="2922972" cy="2929518"/>
          </a:xfrm>
          <a:prstGeom prst="rect">
            <a:avLst/>
          </a:prstGeom>
        </p:spPr>
      </p:pic>
      <p:pic>
        <p:nvPicPr>
          <p:cNvPr id="5" name="Picture 4">
            <a:extLst>
              <a:ext uri="{FF2B5EF4-FFF2-40B4-BE49-F238E27FC236}">
                <a16:creationId xmlns:a16="http://schemas.microsoft.com/office/drawing/2014/main" id="{3F93C81E-EA97-B78E-22ED-B80E2CA30E4C}"/>
              </a:ext>
            </a:extLst>
          </p:cNvPr>
          <p:cNvPicPr>
            <a:picLocks noChangeAspect="1"/>
          </p:cNvPicPr>
          <p:nvPr/>
        </p:nvPicPr>
        <p:blipFill>
          <a:blip r:embed="rId3"/>
          <a:stretch>
            <a:fillRect/>
          </a:stretch>
        </p:blipFill>
        <p:spPr>
          <a:xfrm>
            <a:off x="4576557" y="2327053"/>
            <a:ext cx="2851510" cy="2812092"/>
          </a:xfrm>
          <a:prstGeom prst="rect">
            <a:avLst/>
          </a:prstGeom>
        </p:spPr>
      </p:pic>
      <p:pic>
        <p:nvPicPr>
          <p:cNvPr id="6" name="Picture 5">
            <a:extLst>
              <a:ext uri="{FF2B5EF4-FFF2-40B4-BE49-F238E27FC236}">
                <a16:creationId xmlns:a16="http://schemas.microsoft.com/office/drawing/2014/main" id="{A070588F-3F96-8D49-DDB8-202E52CB0DAF}"/>
              </a:ext>
            </a:extLst>
          </p:cNvPr>
          <p:cNvPicPr>
            <a:picLocks noChangeAspect="1"/>
          </p:cNvPicPr>
          <p:nvPr/>
        </p:nvPicPr>
        <p:blipFill>
          <a:blip r:embed="rId4"/>
          <a:stretch>
            <a:fillRect/>
          </a:stretch>
        </p:blipFill>
        <p:spPr>
          <a:xfrm>
            <a:off x="8124063" y="2327053"/>
            <a:ext cx="2954486" cy="2812092"/>
          </a:xfrm>
          <a:prstGeom prst="rect">
            <a:avLst/>
          </a:prstGeom>
        </p:spPr>
      </p:pic>
      <p:sp>
        <p:nvSpPr>
          <p:cNvPr id="13" name="TextBox 12">
            <a:extLst>
              <a:ext uri="{FF2B5EF4-FFF2-40B4-BE49-F238E27FC236}">
                <a16:creationId xmlns:a16="http://schemas.microsoft.com/office/drawing/2014/main" id="{DAA6F83B-2613-B649-34DC-5AF3E5AADFB9}"/>
              </a:ext>
            </a:extLst>
          </p:cNvPr>
          <p:cNvSpPr txBox="1"/>
          <p:nvPr/>
        </p:nvSpPr>
        <p:spPr>
          <a:xfrm>
            <a:off x="1113451" y="5822830"/>
            <a:ext cx="9039840" cy="646331"/>
          </a:xfrm>
          <a:prstGeom prst="rect">
            <a:avLst/>
          </a:prstGeom>
          <a:noFill/>
        </p:spPr>
        <p:txBody>
          <a:bodyPr wrap="square" rtlCol="0">
            <a:spAutoFit/>
          </a:bodyPr>
          <a:lstStyle/>
          <a:p>
            <a:r>
              <a:rPr lang="en-IN" dirty="0"/>
              <a:t>Distribution Of Highly Malignant, Rude, Threat comments in the dataset. 1 represent yes while 0 represents no.</a:t>
            </a:r>
          </a:p>
        </p:txBody>
      </p:sp>
    </p:spTree>
    <p:extLst>
      <p:ext uri="{BB962C8B-B14F-4D97-AF65-F5344CB8AC3E}">
        <p14:creationId xmlns:p14="http://schemas.microsoft.com/office/powerpoint/2010/main" val="522168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DF245-2982-9CD2-7899-922FDC535699}"/>
              </a:ext>
            </a:extLst>
          </p:cNvPr>
          <p:cNvSpPr>
            <a:spLocks noGrp="1"/>
          </p:cNvSpPr>
          <p:nvPr>
            <p:ph type="title"/>
          </p:nvPr>
        </p:nvSpPr>
        <p:spPr/>
        <p:txBody>
          <a:bodyPr>
            <a:normAutofit fontScale="90000"/>
          </a:bodyPr>
          <a:lstStyle/>
          <a:p>
            <a:r>
              <a:rPr lang="en-IN" sz="2000" dirty="0"/>
              <a:t>From below plots we can observe that Abuse comments are some what in line of rude comments in the dataset, while again we can observe very small amount of Loathe comments.</a:t>
            </a:r>
            <a:br>
              <a:rPr lang="en-IN" sz="2000" dirty="0"/>
            </a:br>
            <a:br>
              <a:rPr lang="en-IN" sz="2000" dirty="0"/>
            </a:br>
            <a:r>
              <a:rPr lang="en-IN" sz="2000" dirty="0"/>
              <a:t>We can definitely say that number of negative/bad/offensive comments in the dataset is very low as compared to neutral or positive comments. From below calculation we can say that merely 10% of entire data has negative comments.</a:t>
            </a:r>
          </a:p>
        </p:txBody>
      </p:sp>
      <p:pic>
        <p:nvPicPr>
          <p:cNvPr id="5" name="Content Placeholder 4">
            <a:extLst>
              <a:ext uri="{FF2B5EF4-FFF2-40B4-BE49-F238E27FC236}">
                <a16:creationId xmlns:a16="http://schemas.microsoft.com/office/drawing/2014/main" id="{05CAD032-D76B-D6FD-7967-8084C76AAE97}"/>
              </a:ext>
            </a:extLst>
          </p:cNvPr>
          <p:cNvPicPr>
            <a:picLocks noGrp="1" noChangeAspect="1"/>
          </p:cNvPicPr>
          <p:nvPr>
            <p:ph sz="half" idx="1"/>
          </p:nvPr>
        </p:nvPicPr>
        <p:blipFill>
          <a:blip r:embed="rId2"/>
          <a:stretch>
            <a:fillRect/>
          </a:stretch>
        </p:blipFill>
        <p:spPr>
          <a:xfrm>
            <a:off x="1168701" y="2211598"/>
            <a:ext cx="4019757" cy="2517095"/>
          </a:xfrm>
          <a:prstGeom prst="rect">
            <a:avLst/>
          </a:prstGeom>
        </p:spPr>
      </p:pic>
      <p:pic>
        <p:nvPicPr>
          <p:cNvPr id="6" name="Content Placeholder 5">
            <a:extLst>
              <a:ext uri="{FF2B5EF4-FFF2-40B4-BE49-F238E27FC236}">
                <a16:creationId xmlns:a16="http://schemas.microsoft.com/office/drawing/2014/main" id="{CAF6C315-8C7A-B481-E310-96CA842BFE90}"/>
              </a:ext>
            </a:extLst>
          </p:cNvPr>
          <p:cNvPicPr>
            <a:picLocks noGrp="1" noChangeAspect="1"/>
          </p:cNvPicPr>
          <p:nvPr>
            <p:ph sz="half" idx="2"/>
          </p:nvPr>
        </p:nvPicPr>
        <p:blipFill>
          <a:blip r:embed="rId3"/>
          <a:stretch>
            <a:fillRect/>
          </a:stretch>
        </p:blipFill>
        <p:spPr>
          <a:xfrm>
            <a:off x="6753903" y="2211598"/>
            <a:ext cx="3911801" cy="2517096"/>
          </a:xfrm>
          <a:prstGeom prst="rect">
            <a:avLst/>
          </a:prstGeom>
        </p:spPr>
      </p:pic>
      <p:pic>
        <p:nvPicPr>
          <p:cNvPr id="7" name="Picture 6">
            <a:extLst>
              <a:ext uri="{FF2B5EF4-FFF2-40B4-BE49-F238E27FC236}">
                <a16:creationId xmlns:a16="http://schemas.microsoft.com/office/drawing/2014/main" id="{DD78AC46-839A-A9F6-84C6-F9C0DB72A115}"/>
              </a:ext>
            </a:extLst>
          </p:cNvPr>
          <p:cNvPicPr>
            <a:picLocks noChangeAspect="1"/>
          </p:cNvPicPr>
          <p:nvPr/>
        </p:nvPicPr>
        <p:blipFill>
          <a:blip r:embed="rId4"/>
          <a:stretch>
            <a:fillRect/>
          </a:stretch>
        </p:blipFill>
        <p:spPr>
          <a:xfrm>
            <a:off x="2484407" y="4986529"/>
            <a:ext cx="6797615" cy="1150360"/>
          </a:xfrm>
          <a:prstGeom prst="rect">
            <a:avLst/>
          </a:prstGeom>
        </p:spPr>
      </p:pic>
    </p:spTree>
    <p:extLst>
      <p:ext uri="{BB962C8B-B14F-4D97-AF65-F5344CB8AC3E}">
        <p14:creationId xmlns:p14="http://schemas.microsoft.com/office/powerpoint/2010/main" val="1667268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9862-A69C-272F-DCE8-C96A7678C9AC}"/>
              </a:ext>
            </a:extLst>
          </p:cNvPr>
          <p:cNvSpPr>
            <a:spLocks noGrp="1"/>
          </p:cNvSpPr>
          <p:nvPr>
            <p:ph type="title"/>
          </p:nvPr>
        </p:nvSpPr>
        <p:spPr/>
        <p:txBody>
          <a:bodyPr/>
          <a:lstStyle/>
          <a:p>
            <a:r>
              <a:rPr lang="en-IN" sz="1800" dirty="0">
                <a:solidFill>
                  <a:schemeClr val="tx1"/>
                </a:solidFill>
                <a:effectLst/>
                <a:latin typeface="Helvetica" panose="020B0604020202020204" pitchFamily="34" charset="0"/>
                <a:ea typeface="Calibri" panose="020F0502020204030204" pitchFamily="34" charset="0"/>
                <a:cs typeface="Times New Roman" panose="02020603050405020304" pitchFamily="18" charset="0"/>
              </a:rPr>
              <a:t>We can see that, most of the comment are with in 650 word limit, there were few very large comment having </a:t>
            </a:r>
            <a:r>
              <a:rPr lang="en-IN" sz="1800" dirty="0" err="1">
                <a:solidFill>
                  <a:schemeClr val="tx1"/>
                </a:solidFill>
                <a:effectLst/>
                <a:latin typeface="Helvetica" panose="020B0604020202020204" pitchFamily="34" charset="0"/>
                <a:ea typeface="Calibri" panose="020F0502020204030204" pitchFamily="34" charset="0"/>
                <a:cs typeface="Times New Roman" panose="02020603050405020304" pitchFamily="18" charset="0"/>
              </a:rPr>
              <a:t>upto</a:t>
            </a:r>
            <a:r>
              <a:rPr lang="en-IN" sz="1800" dirty="0">
                <a:solidFill>
                  <a:schemeClr val="tx1"/>
                </a:solidFill>
                <a:effectLst/>
                <a:latin typeface="Helvetica" panose="020B0604020202020204" pitchFamily="34" charset="0"/>
                <a:ea typeface="Calibri" panose="020F0502020204030204" pitchFamily="34" charset="0"/>
                <a:cs typeface="Times New Roman" panose="02020603050405020304" pitchFamily="18" charset="0"/>
              </a:rPr>
              <a:t> 5000 words.</a:t>
            </a:r>
            <a:endParaRPr lang="en-IN" dirty="0">
              <a:solidFill>
                <a:schemeClr val="tx1"/>
              </a:solidFill>
            </a:endParaRPr>
          </a:p>
        </p:txBody>
      </p:sp>
      <p:pic>
        <p:nvPicPr>
          <p:cNvPr id="4" name="Content Placeholder 3">
            <a:extLst>
              <a:ext uri="{FF2B5EF4-FFF2-40B4-BE49-F238E27FC236}">
                <a16:creationId xmlns:a16="http://schemas.microsoft.com/office/drawing/2014/main" id="{0FF5DABE-4806-2418-2588-7179E9BFFCD1}"/>
              </a:ext>
            </a:extLst>
          </p:cNvPr>
          <p:cNvPicPr>
            <a:picLocks noGrp="1" noChangeAspect="1"/>
          </p:cNvPicPr>
          <p:nvPr>
            <p:ph idx="1"/>
          </p:nvPr>
        </p:nvPicPr>
        <p:blipFill>
          <a:blip r:embed="rId2"/>
          <a:stretch>
            <a:fillRect/>
          </a:stretch>
        </p:blipFill>
        <p:spPr>
          <a:xfrm>
            <a:off x="3182542" y="2609644"/>
            <a:ext cx="4102311" cy="3321221"/>
          </a:xfrm>
          <a:prstGeom prst="rect">
            <a:avLst/>
          </a:prstGeom>
        </p:spPr>
      </p:pic>
    </p:spTree>
    <p:extLst>
      <p:ext uri="{BB962C8B-B14F-4D97-AF65-F5344CB8AC3E}">
        <p14:creationId xmlns:p14="http://schemas.microsoft.com/office/powerpoint/2010/main" val="16217600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{D1A57494-90D5-4EDA-9236-1BED3F8E593E}tf00934815_win32</Template>
  <TotalTime>285</TotalTime>
  <Words>2115</Words>
  <Application>Microsoft Office PowerPoint</Application>
  <PresentationFormat>Widescreen</PresentationFormat>
  <Paragraphs>113</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Goudy Old Style</vt:lpstr>
      <vt:lpstr>Helvetica</vt:lpstr>
      <vt:lpstr>Times New Roman</vt:lpstr>
      <vt:lpstr>Wingdings 2</vt:lpstr>
      <vt:lpstr>SlateVTI</vt:lpstr>
      <vt:lpstr>Malignant Comment Classification Project</vt:lpstr>
      <vt:lpstr>Malignant Comment Classifier Project </vt:lpstr>
      <vt:lpstr>Introduction</vt:lpstr>
      <vt:lpstr>PowerPoint Presentation</vt:lpstr>
      <vt:lpstr>PowerPoint Presentation</vt:lpstr>
      <vt:lpstr>Exploratory Data Analysis</vt:lpstr>
      <vt:lpstr>PowerPoint Presentation</vt:lpstr>
      <vt:lpstr>From below plots we can observe that Abuse comments are some what in line of rude comments in the dataset, while again we can observe very small amount of Loathe comments.  We can definitely say that number of negative/bad/offensive comments in the dataset is very low as compared to neutral or positive comments. From below calculation we can say that merely 10% of entire data has negative comments.</vt:lpstr>
      <vt:lpstr>We can see that, most of the comment are with in 650 word limit, there were few very large comment having upto 5000 words.</vt:lpstr>
      <vt:lpstr>Multivariate Analysis</vt:lpstr>
      <vt:lpstr>We can observe that some of the rude comments can be malignant as well.   From the observation we can say that some of the loathe and malignant comment text are same. </vt:lpstr>
      <vt:lpstr>Correlation Matrix</vt:lpstr>
      <vt:lpstr>PowerPoint Presentation</vt:lpstr>
      <vt:lpstr>Data PreProcessing</vt:lpstr>
      <vt:lpstr>PowerPoint Presentation</vt:lpstr>
      <vt:lpstr>We drop Id columns from both test data and train dataset, also we check for comment_length in our pre processed text data. Where we observe that there is great decrease in the length of text, as all the unwanted words like stop words, punctuations etc, are removed from the main text to make it more manageable useful data.</vt:lpstr>
      <vt:lpstr>PowerPoint Presentation</vt:lpstr>
      <vt:lpstr>PowerPoint Presentation</vt:lpstr>
      <vt:lpstr>PowerPoint Presentation</vt:lpstr>
      <vt:lpstr>Splitting into Train, CV, Test dataset</vt:lpstr>
      <vt:lpstr>Data Encoding</vt:lpstr>
      <vt:lpstr>Model Building</vt:lpstr>
      <vt:lpstr>Logistic Regression</vt:lpstr>
      <vt:lpstr>PowerPoint Presentation</vt:lpstr>
      <vt:lpstr>Saving the final model </vt:lpstr>
      <vt:lpstr>Prediction of test data using loaded model.</vt:lpstr>
      <vt:lpstr>Conclusion</vt:lpstr>
      <vt:lpstr>Limitation of this work and scope for 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Malignant Comment Classification Project</dc:title>
  <dc:creator>khush_khatri@outlook.com</dc:creator>
  <cp:lastModifiedBy>khush_khatri@outlook.com</cp:lastModifiedBy>
  <cp:revision>1</cp:revision>
  <dcterms:created xsi:type="dcterms:W3CDTF">2022-10-08T15:51:20Z</dcterms:created>
  <dcterms:modified xsi:type="dcterms:W3CDTF">2022-10-08T20:36:34Z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